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1315" r:id="rId1"/>
    <p:sldMasterId id="2147483666" r:id="rId2"/>
    <p:sldMasterId id="2147491083" r:id="rId3"/>
    <p:sldMasterId id="2147491096" r:id="rId4"/>
  </p:sldMasterIdLst>
  <p:notesMasterIdLst>
    <p:notesMasterId r:id="rId19"/>
  </p:notesMasterIdLst>
  <p:handoutMasterIdLst>
    <p:handoutMasterId r:id="rId20"/>
  </p:handoutMasterIdLst>
  <p:sldIdLst>
    <p:sldId id="311" r:id="rId5"/>
    <p:sldId id="326" r:id="rId6"/>
    <p:sldId id="339" r:id="rId7"/>
    <p:sldId id="336" r:id="rId8"/>
    <p:sldId id="337" r:id="rId9"/>
    <p:sldId id="327" r:id="rId10"/>
    <p:sldId id="328" r:id="rId11"/>
    <p:sldId id="324" r:id="rId12"/>
    <p:sldId id="332" r:id="rId13"/>
    <p:sldId id="335" r:id="rId14"/>
    <p:sldId id="333" r:id="rId15"/>
    <p:sldId id="334" r:id="rId16"/>
    <p:sldId id="338" r:id="rId17"/>
    <p:sldId id="321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6BE"/>
    <a:srgbClr val="F0ECF4"/>
    <a:srgbClr val="FBEADA"/>
    <a:srgbClr val="F4F3F4"/>
    <a:srgbClr val="E5E3E3"/>
    <a:srgbClr val="E7E4D5"/>
    <a:srgbClr val="F2EFF5"/>
    <a:srgbClr val="EE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1" autoAdjust="0"/>
    <p:restoredTop sz="86496" autoAdjust="0"/>
  </p:normalViewPr>
  <p:slideViewPr>
    <p:cSldViewPr>
      <p:cViewPr varScale="1">
        <p:scale>
          <a:sx n="76" d="100"/>
          <a:sy n="76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78" d="100"/>
          <a:sy n="78" d="100"/>
        </p:scale>
        <p:origin x="-207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49B7EC8-E0E2-4017-9CEF-0AD5E7958A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5320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676F0337-BE90-4223-99B3-6AF1555BE7F4}" type="datetimeFigureOut">
              <a:rPr lang="zh-CN" altLang="en-US"/>
              <a:pPr>
                <a:defRPr/>
              </a:pPr>
              <a:t>2013-01-22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5DCE515-E3FE-41A2-9F03-32A0D3326C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072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CE515-E3FE-41A2-9F03-32A0D3326C4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64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我充其量算是一个成功的老板，同行里有一个更时髦的老板。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CE515-E3FE-41A2-9F03-32A0D3326C4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76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企业的成功归功于公司里有一个能干的贤内助，帮我看好家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CE515-E3FE-41A2-9F03-32A0D3326C4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33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8077200" cy="936625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758825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454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69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8200" y="685800"/>
            <a:ext cx="3124200" cy="5440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40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7980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908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90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8219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084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81875" y="946150"/>
            <a:ext cx="1366838" cy="535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76600" y="946150"/>
            <a:ext cx="3952875" cy="535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520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041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6200"/>
            <a:ext cx="6477000" cy="585788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微软雅黑" pitchFamily="34" charset="-122"/>
                <a:ea typeface="微软雅黑" pitchFamily="34" charset="-122"/>
              </a:defRPr>
            </a:lvl4pPr>
            <a:lvl5pPr>
              <a:defRPr sz="16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1418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28800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100012"/>
            <a:ext cx="6858000" cy="5857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838200"/>
            <a:ext cx="3543300" cy="533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05300" y="838200"/>
            <a:ext cx="3543300" cy="533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5091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858000" cy="73183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60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960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887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5926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012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794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72849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07016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247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946150"/>
            <a:ext cx="1809750" cy="40830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7800" y="946150"/>
            <a:ext cx="5276850" cy="40830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167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637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74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37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89922" y="2130425"/>
            <a:ext cx="60198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09800" y="3886200"/>
            <a:ext cx="4914122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451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6019800" cy="635000"/>
          </a:xfrm>
        </p:spPr>
        <p:txBody>
          <a:bodyPr tIns="46800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0" y="1447800"/>
            <a:ext cx="6021388" cy="4373563"/>
          </a:xfr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427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7800" y="4406900"/>
            <a:ext cx="6477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7800" y="2906713"/>
            <a:ext cx="6477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4089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7800" y="1371600"/>
            <a:ext cx="2819400" cy="4525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19600" y="1358348"/>
            <a:ext cx="3031435" cy="4525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117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66294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276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2766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3528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00600" y="2174875"/>
            <a:ext cx="33528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89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08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097757" y="2667000"/>
            <a:ext cx="6948487" cy="5762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576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2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828800"/>
            <a:ext cx="8229600" cy="7921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680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5620"/>
            <a:ext cx="2151063" cy="316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316" r:id="rId1"/>
    <p:sldLayoutId id="2147491319" r:id="rId2"/>
    <p:sldLayoutId id="2147491321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charset="0"/>
        <a:defRPr sz="28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宋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宋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 bwMode="auto">
          <a:xfrm>
            <a:off x="1447800" y="609600"/>
            <a:ext cx="6019800" cy="635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447800" y="1447800"/>
            <a:ext cx="6021388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   </a:t>
            </a:r>
          </a:p>
        </p:txBody>
      </p:sp>
      <p:sp>
        <p:nvSpPr>
          <p:cNvPr id="4104" name="TextBox 15"/>
          <p:cNvSpPr txBox="1">
            <a:spLocks noChangeArrowheads="1"/>
          </p:cNvSpPr>
          <p:nvPr userDrawn="1"/>
        </p:nvSpPr>
        <p:spPr bwMode="auto">
          <a:xfrm>
            <a:off x="8001000" y="6642100"/>
            <a:ext cx="1143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800" b="1" i="1" dirty="0" smtClean="0">
                <a:solidFill>
                  <a:srgbClr val="7F7F7F"/>
                </a:solidFill>
              </a:rPr>
              <a:t>www.chanjet.com</a:t>
            </a:r>
            <a:endParaRPr lang="zh-CN" altLang="en-US" sz="800" b="1" i="1" dirty="0" smtClean="0">
              <a:solidFill>
                <a:srgbClr val="7F7F7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95" y="228600"/>
            <a:ext cx="1881809" cy="2767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323" r:id="rId1"/>
    <p:sldLayoutId id="2147491324" r:id="rId2"/>
    <p:sldLayoutId id="2147491325" r:id="rId3"/>
    <p:sldLayoutId id="2147491326" r:id="rId4"/>
    <p:sldLayoutId id="2147491327" r:id="rId5"/>
    <p:sldLayoutId id="2147491328" r:id="rId6"/>
    <p:sldLayoutId id="2147491329" r:id="rId7"/>
    <p:sldLayoutId id="2147491330" r:id="rId8"/>
    <p:sldLayoutId id="2147491331" r:id="rId9"/>
    <p:sldLayoutId id="2147491332" r:id="rId10"/>
    <p:sldLayoutId id="214749133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0"/>
          </a:solidFill>
          <a:effectLst/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200"/>
        </a:spcBef>
        <a:spcAft>
          <a:spcPts val="0"/>
        </a:spcAft>
        <a:buSzPct val="90000"/>
        <a:buFont typeface="Arial" charset="0"/>
        <a:buBlip>
          <a:blip r:embed="rId15"/>
        </a:buBlip>
        <a:defRPr sz="24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ts val="1200"/>
        </a:spcBef>
        <a:spcAft>
          <a:spcPts val="0"/>
        </a:spcAft>
        <a:buSzPct val="75000"/>
        <a:buFont typeface="Arial" charset="0"/>
        <a:buBlip>
          <a:blip r:embed="rId16"/>
        </a:buBlip>
        <a:defRPr sz="20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ts val="1200"/>
        </a:spcBef>
        <a:spcAft>
          <a:spcPts val="0"/>
        </a:spcAft>
        <a:buSzPct val="50000"/>
        <a:buFont typeface="Arial" charset="0"/>
        <a:buBlip>
          <a:blip r:embed="rId17"/>
        </a:buBlip>
        <a:defRPr sz="18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宋体" pitchFamily="2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" y="28688"/>
            <a:ext cx="9143427" cy="663347"/>
          </a:xfrm>
          <a:prstGeom prst="rect">
            <a:avLst/>
          </a:prstGeom>
        </p:spPr>
      </p:pic>
      <p:sp>
        <p:nvSpPr>
          <p:cNvPr id="7171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6200"/>
            <a:ext cx="64008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3076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990600"/>
            <a:ext cx="77343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9224" name="TextBox 8"/>
          <p:cNvSpPr txBox="1">
            <a:spLocks noChangeArrowheads="1"/>
          </p:cNvSpPr>
          <p:nvPr userDrawn="1"/>
        </p:nvSpPr>
        <p:spPr bwMode="auto">
          <a:xfrm>
            <a:off x="8001000" y="6642100"/>
            <a:ext cx="1143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800" b="1" i="1" dirty="0" smtClean="0">
                <a:solidFill>
                  <a:srgbClr val="7F7F7F"/>
                </a:solidFill>
              </a:rPr>
              <a:t>www.chanjet.com</a:t>
            </a:r>
            <a:endParaRPr lang="zh-CN" altLang="en-US" sz="800" b="1" i="1" dirty="0" smtClean="0">
              <a:solidFill>
                <a:srgbClr val="7F7F7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95" y="221972"/>
            <a:ext cx="1881809" cy="2767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334" r:id="rId1"/>
    <p:sldLayoutId id="2147491335" r:id="rId2"/>
    <p:sldLayoutId id="2147491336" r:id="rId3"/>
    <p:sldLayoutId id="2147491337" r:id="rId4"/>
    <p:sldLayoutId id="2147491338" r:id="rId5"/>
    <p:sldLayoutId id="2147491339" r:id="rId6"/>
    <p:sldLayoutId id="2147491340" r:id="rId7"/>
    <p:sldLayoutId id="2147491341" r:id="rId8"/>
    <p:sldLayoutId id="2147491342" r:id="rId9"/>
    <p:sldLayoutId id="2147491343" r:id="rId10"/>
    <p:sldLayoutId id="214749134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00000"/>
          </a:solidFill>
          <a:effectLst/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微软雅黑" pitchFamily="34" charset="-122"/>
          <a:ea typeface="微软雅黑" pitchFamily="34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49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SzPct val="90000"/>
        <a:buFont typeface="Arial" charset="0"/>
        <a:buBlip>
          <a:blip r:embed="rId16"/>
        </a:buBlip>
        <a:defRPr sz="24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SzPct val="75000"/>
        <a:buFont typeface="Arial" charset="0"/>
        <a:buBlip>
          <a:blip r:embed="rId17"/>
        </a:buBlip>
        <a:defRPr sz="20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SzPct val="50000"/>
        <a:buFont typeface="Arial" charset="0"/>
        <a:buBlip>
          <a:blip r:embed="rId18"/>
        </a:buBlip>
        <a:defRPr sz="18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01856"/>
            <a:ext cx="4474471" cy="51990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581400" y="46144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i="1" dirty="0" smtClean="0"/>
              <a:t>www.chanjet.com</a:t>
            </a:r>
            <a:endParaRPr lang="zh-CN" altLang="en-US" sz="1600" b="1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45" r:id="rId1"/>
    <p:sldLayoutId id="2147491346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image" Target="../media/image36.jpg"/><Relationship Id="rId7" Type="http://schemas.openxmlformats.org/officeDocument/2006/relationships/image" Target="../media/image39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jpeg"/><Relationship Id="rId11" Type="http://schemas.openxmlformats.org/officeDocument/2006/relationships/image" Target="../media/image42.png"/><Relationship Id="rId5" Type="http://schemas.openxmlformats.org/officeDocument/2006/relationships/image" Target="../media/image11.png"/><Relationship Id="rId10" Type="http://schemas.openxmlformats.org/officeDocument/2006/relationships/image" Target="../media/image41.jpg"/><Relationship Id="rId4" Type="http://schemas.openxmlformats.org/officeDocument/2006/relationships/image" Target="../media/image37.jpg"/><Relationship Id="rId9" Type="http://schemas.openxmlformats.org/officeDocument/2006/relationships/image" Target="../media/image12.jpe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png"/><Relationship Id="rId18" Type="http://schemas.openxmlformats.org/officeDocument/2006/relationships/hyperlink" Target="http://detail.zol.com.cn/notebook/index282811.shtml" TargetMode="External"/><Relationship Id="rId3" Type="http://schemas.openxmlformats.org/officeDocument/2006/relationships/image" Target="../media/image60.png"/><Relationship Id="rId21" Type="http://schemas.openxmlformats.org/officeDocument/2006/relationships/image" Target="../media/image75.jpeg"/><Relationship Id="rId7" Type="http://schemas.openxmlformats.org/officeDocument/2006/relationships/hyperlink" Target="http://www.360buy.com/product/571134.html" TargetMode="External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59.png"/><Relationship Id="rId16" Type="http://schemas.openxmlformats.org/officeDocument/2006/relationships/image" Target="../media/image72.png"/><Relationship Id="rId20" Type="http://schemas.openxmlformats.org/officeDocument/2006/relationships/hyperlink" Target="http://www.360buy.com/product/598365.html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4.jpeg"/><Relationship Id="rId4" Type="http://schemas.openxmlformats.org/officeDocument/2006/relationships/image" Target="../media/image61.png"/><Relationship Id="rId9" Type="http://schemas.openxmlformats.org/officeDocument/2006/relationships/image" Target="../media/image65.jpeg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936625"/>
          </a:xfrm>
        </p:spPr>
        <p:txBody>
          <a:bodyPr/>
          <a:lstStyle/>
          <a:p>
            <a:pPr>
              <a:defRPr/>
            </a:pPr>
            <a:r>
              <a:rPr lang="en-US" altLang="zh-CN" b="1" dirty="0" smtClean="0"/>
              <a:t>T+11.5</a:t>
            </a:r>
            <a:r>
              <a:rPr lang="zh-CN" altLang="en-US" b="1" dirty="0" smtClean="0"/>
              <a:t>亮点介绍</a:t>
            </a:r>
            <a:endParaRPr lang="zh-CN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4520625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常州优孚畅捷通软件有限公司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电话：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0519-89895959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亮点</a:t>
            </a:r>
            <a:r>
              <a:rPr lang="en-US" altLang="zh-CN" dirty="0" smtClean="0"/>
              <a:t>9---T+</a:t>
            </a:r>
            <a:r>
              <a:rPr lang="zh-CN" altLang="en-US" dirty="0" smtClean="0"/>
              <a:t>与企业空间实现产业链协同</a:t>
            </a:r>
            <a:endParaRPr lang="zh-CN" altLang="en-US" dirty="0"/>
          </a:p>
        </p:txBody>
      </p:sp>
      <p:sp>
        <p:nvSpPr>
          <p:cNvPr id="52" name="矩形​​ 11"/>
          <p:cNvSpPr>
            <a:spLocks noChangeArrowheads="1"/>
          </p:cNvSpPr>
          <p:nvPr/>
        </p:nvSpPr>
        <p:spPr bwMode="auto">
          <a:xfrm>
            <a:off x="1981200" y="990600"/>
            <a:ext cx="38862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n"/>
            </a:pP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供应商</a:t>
            </a:r>
            <a:endParaRPr lang="en-US" altLang="zh-CN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lnSpc>
                <a:spcPct val="12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到货通知、商品库存查询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lnSpc>
                <a:spcPct val="12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与客户在线对账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lnSpc>
                <a:spcPct val="12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企业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采购计划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lnSpc>
                <a:spcPct val="12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问题解答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n"/>
            </a:pP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生产商</a:t>
            </a:r>
            <a:endParaRPr lang="en-US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2" indent="-285750">
              <a:lnSpc>
                <a:spcPct val="12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销售商品的种类和数量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742950" lvl="2" indent="-285750">
              <a:lnSpc>
                <a:spcPct val="12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与供应商对账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742950" lvl="2" indent="-285750">
              <a:lnSpc>
                <a:spcPct val="12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与经销商对账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742950" lvl="2" indent="-285750">
              <a:lnSpc>
                <a:spcPct val="12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查询供应商的库存，进行采购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n"/>
            </a:pP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经销商</a:t>
            </a:r>
            <a:endParaRPr lang="en-US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2" indent="-285750">
              <a:lnSpc>
                <a:spcPct val="12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销售政策查询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742950" lvl="2" indent="-285750">
              <a:lnSpc>
                <a:spcPct val="12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商品订购、采购订单跟踪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742950" lvl="2" indent="-285750">
              <a:lnSpc>
                <a:spcPct val="12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厂商的库存查询</a:t>
            </a:r>
            <a:endParaRPr lang="en-US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n"/>
            </a:pPr>
            <a:r>
              <a:rPr lang="zh-CN" altLang="en-US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客户</a:t>
            </a:r>
            <a:endParaRPr lang="en-US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2" indent="-285750">
              <a:lnSpc>
                <a:spcPct val="12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商品售前咨询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742950" lvl="2" indent="-285750">
              <a:lnSpc>
                <a:spcPct val="12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电子商务、在线订购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742950" lvl="2" indent="-285750">
              <a:lnSpc>
                <a:spcPct val="12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服务反馈、使用咨询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3" name="Group 119"/>
          <p:cNvGrpSpPr>
            <a:grpSpLocks/>
          </p:cNvGrpSpPr>
          <p:nvPr/>
        </p:nvGrpSpPr>
        <p:grpSpPr bwMode="auto">
          <a:xfrm>
            <a:off x="787400" y="5576888"/>
            <a:ext cx="2095500" cy="1281112"/>
            <a:chOff x="2562" y="3067"/>
            <a:chExt cx="1320" cy="807"/>
          </a:xfrm>
        </p:grpSpPr>
        <p:pic>
          <p:nvPicPr>
            <p:cNvPr id="54" name="Picture 10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3380"/>
              <a:ext cx="794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10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" y="3292"/>
              <a:ext cx="517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0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" y="3067"/>
              <a:ext cx="23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1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" y="3067"/>
              <a:ext cx="23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 Box 111"/>
            <p:cNvSpPr txBox="1">
              <a:spLocks noChangeArrowheads="1"/>
            </p:cNvSpPr>
            <p:nvPr/>
          </p:nvSpPr>
          <p:spPr bwMode="auto">
            <a:xfrm>
              <a:off x="3264" y="3346"/>
              <a:ext cx="61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1400" dirty="0" smtClean="0">
                  <a:latin typeface="华文细黑" pitchFamily="2" charset="-122"/>
                  <a:ea typeface="黑体" pitchFamily="49" charset="-122"/>
                </a:rPr>
                <a:t>客户社区</a:t>
              </a:r>
              <a:endParaRPr kumimoji="1" lang="zh-CN" altLang="en-US" sz="1400" dirty="0">
                <a:latin typeface="Times New Roman" pitchFamily="18" charset="0"/>
                <a:ea typeface="黑体" pitchFamily="49" charset="-122"/>
              </a:endParaRPr>
            </a:p>
          </p:txBody>
        </p:sp>
      </p:grpSp>
      <p:grpSp>
        <p:nvGrpSpPr>
          <p:cNvPr id="59" name="Group 112"/>
          <p:cNvGrpSpPr>
            <a:grpSpLocks/>
          </p:cNvGrpSpPr>
          <p:nvPr/>
        </p:nvGrpSpPr>
        <p:grpSpPr bwMode="auto">
          <a:xfrm>
            <a:off x="-228600" y="3816350"/>
            <a:ext cx="2079625" cy="1119188"/>
            <a:chOff x="4513" y="754"/>
            <a:chExt cx="1534" cy="764"/>
          </a:xfrm>
        </p:grpSpPr>
        <p:pic>
          <p:nvPicPr>
            <p:cNvPr id="60" name="Picture 8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896"/>
              <a:ext cx="1206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8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" y="754"/>
              <a:ext cx="521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90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" y="1062"/>
              <a:ext cx="21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9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085"/>
              <a:ext cx="7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9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" y="1113"/>
              <a:ext cx="7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9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" y="1160"/>
              <a:ext cx="7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9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" y="1274"/>
              <a:ext cx="7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9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" y="1227"/>
              <a:ext cx="7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96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" y="1180"/>
              <a:ext cx="7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97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3" y="1137"/>
              <a:ext cx="7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 Box 98"/>
            <p:cNvSpPr txBox="1">
              <a:spLocks noChangeArrowheads="1"/>
            </p:cNvSpPr>
            <p:nvPr/>
          </p:nvSpPr>
          <p:spPr bwMode="auto">
            <a:xfrm>
              <a:off x="5252" y="1305"/>
              <a:ext cx="7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1600" dirty="0" smtClean="0">
                  <a:latin typeface="Times New Roman" pitchFamily="18" charset="0"/>
                  <a:ea typeface="黑体" pitchFamily="49" charset="-122"/>
                </a:rPr>
                <a:t>经销商社区</a:t>
              </a:r>
              <a:endParaRPr kumimoji="1" lang="zh-CN" altLang="en-US" sz="1600" dirty="0">
                <a:latin typeface="Times New Roman" pitchFamily="18" charset="0"/>
                <a:ea typeface="黑体" pitchFamily="49" charset="-122"/>
              </a:endParaRPr>
            </a:p>
          </p:txBody>
        </p:sp>
      </p:grp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969963"/>
            <a:ext cx="9810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300288"/>
            <a:ext cx="1295400" cy="10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 Box 111"/>
          <p:cNvSpPr txBox="1">
            <a:spLocks noChangeArrowheads="1"/>
          </p:cNvSpPr>
          <p:nvPr/>
        </p:nvSpPr>
        <p:spPr bwMode="auto">
          <a:xfrm>
            <a:off x="987425" y="1325563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dirty="0">
                <a:latin typeface="华文细黑" pitchFamily="2" charset="-122"/>
                <a:ea typeface="黑体" pitchFamily="49" charset="-122"/>
              </a:rPr>
              <a:t>供应</a:t>
            </a:r>
            <a:r>
              <a:rPr kumimoji="1" lang="zh-CN" altLang="en-US" sz="1600" dirty="0" smtClean="0">
                <a:latin typeface="华文细黑" pitchFamily="2" charset="-122"/>
                <a:ea typeface="黑体" pitchFamily="49" charset="-122"/>
              </a:rPr>
              <a:t>商社区</a:t>
            </a:r>
            <a:endParaRPr kumimoji="1" lang="zh-CN" altLang="en-US" sz="1600" dirty="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4" name="Text Box 111"/>
          <p:cNvSpPr txBox="1">
            <a:spLocks noChangeArrowheads="1"/>
          </p:cNvSpPr>
          <p:nvPr/>
        </p:nvSpPr>
        <p:spPr bwMode="auto">
          <a:xfrm>
            <a:off x="238126" y="2743200"/>
            <a:ext cx="1130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dirty="0" smtClean="0">
                <a:latin typeface="Times New Roman" pitchFamily="18" charset="0"/>
                <a:ea typeface="黑体" pitchFamily="49" charset="-122"/>
              </a:rPr>
              <a:t>企业社区</a:t>
            </a:r>
            <a:endParaRPr kumimoji="1" lang="zh-CN" altLang="en-US" sz="1600" dirty="0"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75" name="Picture 2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2819400"/>
            <a:ext cx="558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6" name="曲线连接符 75"/>
          <p:cNvCxnSpPr/>
          <p:nvPr/>
        </p:nvCxnSpPr>
        <p:spPr>
          <a:xfrm>
            <a:off x="962025" y="1665288"/>
            <a:ext cx="1085850" cy="6350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曲线连接符 76"/>
          <p:cNvCxnSpPr/>
          <p:nvPr/>
        </p:nvCxnSpPr>
        <p:spPr>
          <a:xfrm rot="10800000" flipV="1">
            <a:off x="152400" y="3375025"/>
            <a:ext cx="1139825" cy="441325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曲线连接符 77"/>
          <p:cNvCxnSpPr/>
          <p:nvPr/>
        </p:nvCxnSpPr>
        <p:spPr>
          <a:xfrm>
            <a:off x="944563" y="5030788"/>
            <a:ext cx="1103312" cy="441325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19809"/>
            <a:ext cx="3729038" cy="248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6324600" y="1905000"/>
            <a:ext cx="1600200" cy="40011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企业社区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257800" y="2993340"/>
            <a:ext cx="3810000" cy="3712260"/>
            <a:chOff x="5257800" y="2993340"/>
            <a:chExt cx="3810000" cy="371226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993340"/>
              <a:ext cx="3810000" cy="3712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Oval 1569"/>
            <p:cNvSpPr>
              <a:spLocks noChangeArrowheads="1"/>
            </p:cNvSpPr>
            <p:nvPr/>
          </p:nvSpPr>
          <p:spPr bwMode="blackWhite">
            <a:xfrm>
              <a:off x="7772400" y="3182986"/>
              <a:ext cx="1066800" cy="96143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zh-CN" altLang="en-US" sz="2400">
                <a:latin typeface="Times New Roman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324600" y="4487900"/>
              <a:ext cx="1600200" cy="40011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经销商社区</a:t>
              </a:r>
              <a:endPara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61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亮点</a:t>
            </a:r>
            <a:r>
              <a:rPr lang="en-US" altLang="zh-CN" dirty="0" smtClean="0"/>
              <a:t>10---T+</a:t>
            </a:r>
            <a:r>
              <a:rPr lang="zh-CN" altLang="en-US" dirty="0" smtClean="0"/>
              <a:t>安全盾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1371600"/>
            <a:ext cx="19812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外地办事处频繁访问，安全是个问题</a:t>
            </a:r>
            <a:endParaRPr 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209800"/>
            <a:ext cx="19812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在外的业务员访问，安全也是个问题</a:t>
            </a:r>
            <a:endParaRPr 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10634" y="1752600"/>
            <a:ext cx="1981200" cy="2590800"/>
          </a:xfrm>
          <a:prstGeom prst="roundRect">
            <a:avLst>
              <a:gd name="adj" fmla="val 755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专属访问，安全省心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有盾在手随时下单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一人一盾，权责分明</a:t>
            </a:r>
            <a:endParaRPr lang="en-US" altLang="zh-CN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合理避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税，安全随心</a:t>
            </a:r>
            <a:endParaRPr lang="en-US" altLang="zh-CN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038818" y="762000"/>
            <a:ext cx="9182" cy="3581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0" y="838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企业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3499" y="838200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T+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平台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Straight Arrow Connector 14"/>
          <p:cNvCxnSpPr>
            <a:stCxn id="5" idx="3"/>
          </p:cNvCxnSpPr>
          <p:nvPr/>
        </p:nvCxnSpPr>
        <p:spPr>
          <a:xfrm>
            <a:off x="2667000" y="2590800"/>
            <a:ext cx="74363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1"/>
          <p:cNvCxnSpPr/>
          <p:nvPr/>
        </p:nvCxnSpPr>
        <p:spPr>
          <a:xfrm>
            <a:off x="533400" y="1207532"/>
            <a:ext cx="7543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4"/>
          <p:cNvSpPr/>
          <p:nvPr/>
        </p:nvSpPr>
        <p:spPr>
          <a:xfrm>
            <a:off x="685800" y="3048000"/>
            <a:ext cx="19812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财务在家联网办公，安全也是个问题</a:t>
            </a:r>
            <a:endParaRPr 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Rounded Rectangle 4"/>
          <p:cNvSpPr/>
          <p:nvPr/>
        </p:nvSpPr>
        <p:spPr>
          <a:xfrm>
            <a:off x="685800" y="3886200"/>
            <a:ext cx="19812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税务局不定期查账是不是更方便了？</a:t>
            </a:r>
            <a:endParaRPr 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图片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5926399"/>
            <a:ext cx="2371622" cy="6985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文本框 2"/>
          <p:cNvSpPr txBox="1">
            <a:spLocks noChangeArrowheads="1"/>
          </p:cNvSpPr>
          <p:nvPr/>
        </p:nvSpPr>
        <p:spPr bwMode="auto">
          <a:xfrm>
            <a:off x="6322985" y="4723355"/>
            <a:ext cx="2744815" cy="9002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sz="1050" b="1" kern="10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帐套隐藏，安全无忧</a:t>
            </a:r>
            <a:endParaRPr lang="zh-CN" sz="1050" kern="100">
              <a:effectLst/>
              <a:latin typeface="Calibri"/>
              <a:ea typeface="宋体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"/>
            </a:pPr>
            <a:r>
              <a:rPr lang="zh-CN" sz="1050" kern="100">
                <a:effectLst/>
                <a:latin typeface="Calibri"/>
                <a:ea typeface="宋体"/>
                <a:cs typeface="Times New Roman"/>
              </a:rPr>
              <a:t>没有盾就不能从首页看到帐套列表或者进行登录。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"/>
            </a:pPr>
            <a:r>
              <a:rPr lang="zh-CN" sz="1050" kern="100">
                <a:effectLst/>
                <a:latin typeface="Calibri"/>
                <a:ea typeface="宋体"/>
                <a:cs typeface="Times New Roman"/>
              </a:rPr>
              <a:t>使用盾只能访问与盾捆绑的帐套，其它帐套不能访问。</a:t>
            </a: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>
            <a:off x="3476625" y="4712672"/>
            <a:ext cx="2695575" cy="9002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sz="1050" b="1" kern="1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人手一盾，专属访问</a:t>
            </a:r>
            <a:endParaRPr lang="zh-CN" sz="1050" kern="100" dirty="0">
              <a:effectLst/>
              <a:latin typeface="Calibri"/>
              <a:ea typeface="宋体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"/>
            </a:pPr>
            <a:r>
              <a:rPr lang="zh-CN" sz="1050" kern="100" dirty="0">
                <a:effectLst/>
                <a:latin typeface="Calibri"/>
                <a:ea typeface="宋体"/>
                <a:cs typeface="Times New Roman"/>
              </a:rPr>
              <a:t>一个帐套可以绑定任意数目的盾。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"/>
            </a:pPr>
            <a:r>
              <a:rPr lang="zh-CN" sz="1050" kern="100" dirty="0">
                <a:effectLst/>
                <a:latin typeface="Calibri"/>
                <a:ea typeface="宋体"/>
                <a:cs typeface="Times New Roman"/>
              </a:rPr>
              <a:t>一个盾可以捆绑多个帐套。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"/>
            </a:pPr>
            <a:r>
              <a:rPr lang="zh-CN" sz="1050" kern="100" dirty="0">
                <a:effectLst/>
                <a:latin typeface="Calibri"/>
                <a:ea typeface="宋体"/>
                <a:cs typeface="Times New Roman"/>
              </a:rPr>
              <a:t>管理员盾可以访问全部帐套。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"/>
            </a:pPr>
            <a:r>
              <a:rPr lang="zh-CN" sz="1050" kern="100" dirty="0">
                <a:effectLst/>
                <a:latin typeface="Calibri"/>
                <a:ea typeface="宋体"/>
                <a:cs typeface="Times New Roman"/>
              </a:rPr>
              <a:t>盾自带安装程序，可以随时随地使用</a:t>
            </a:r>
            <a:r>
              <a:rPr lang="zh-CN" sz="1050" kern="100" dirty="0" smtClean="0">
                <a:effectLst/>
                <a:latin typeface="Calibri"/>
                <a:ea typeface="宋体"/>
                <a:cs typeface="Times New Roman"/>
              </a:rPr>
              <a:t>。</a:t>
            </a:r>
            <a:endParaRPr lang="en-US" altLang="zh-CN" sz="1050" kern="100" dirty="0" smtClean="0">
              <a:effectLst/>
              <a:latin typeface="Calibri"/>
              <a:ea typeface="宋体"/>
              <a:cs typeface="Times New Roman"/>
            </a:endParaRPr>
          </a:p>
        </p:txBody>
      </p:sp>
      <p:sp>
        <p:nvSpPr>
          <p:cNvPr id="24" name="文本框 2"/>
          <p:cNvSpPr txBox="1">
            <a:spLocks noChangeArrowheads="1"/>
          </p:cNvSpPr>
          <p:nvPr/>
        </p:nvSpPr>
        <p:spPr bwMode="auto">
          <a:xfrm>
            <a:off x="533400" y="4723355"/>
            <a:ext cx="2695575" cy="9019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sz="1050" b="1" kern="100" dirty="0">
                <a:solidFill>
                  <a:srgbClr val="FF0000"/>
                </a:solidFill>
                <a:effectLst/>
                <a:latin typeface="Calibri"/>
                <a:ea typeface="宋体"/>
                <a:cs typeface="Times New Roman"/>
              </a:rPr>
              <a:t>远程快速登录，从此无需记录地址套</a:t>
            </a:r>
            <a:endParaRPr lang="zh-CN" sz="1050" kern="100" dirty="0">
              <a:effectLst/>
              <a:latin typeface="Calibri"/>
              <a:ea typeface="宋体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"/>
            </a:pPr>
            <a:r>
              <a:rPr lang="zh-CN" sz="1050" kern="100" dirty="0">
                <a:effectLst/>
                <a:latin typeface="Calibri"/>
                <a:ea typeface="宋体"/>
                <a:cs typeface="Times New Roman"/>
              </a:rPr>
              <a:t>插入盾后自动打开</a:t>
            </a:r>
            <a:r>
              <a:rPr lang="en-US" sz="1050" kern="100" dirty="0">
                <a:effectLst/>
                <a:latin typeface="Calibri"/>
                <a:ea typeface="宋体"/>
                <a:cs typeface="Times New Roman"/>
              </a:rPr>
              <a:t>T+</a:t>
            </a:r>
            <a:r>
              <a:rPr lang="zh-CN" sz="1050" kern="100" dirty="0">
                <a:effectLst/>
                <a:latin typeface="Calibri"/>
                <a:ea typeface="宋体"/>
                <a:cs typeface="Times New Roman"/>
              </a:rPr>
              <a:t>登录网址。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"/>
            </a:pPr>
            <a:r>
              <a:rPr lang="zh-CN" sz="1050" kern="100" dirty="0">
                <a:effectLst/>
                <a:latin typeface="Calibri"/>
                <a:ea typeface="宋体"/>
                <a:cs typeface="Times New Roman"/>
              </a:rPr>
              <a:t>提供内外网两个网址供不同的盾使用。</a:t>
            </a:r>
          </a:p>
        </p:txBody>
      </p:sp>
      <p:pic>
        <p:nvPicPr>
          <p:cNvPr id="27" name="Picture 5" descr="安全盾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90" y="1353671"/>
            <a:ext cx="3128010" cy="143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0659"/>
            <a:ext cx="2941003" cy="63627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矩形 29"/>
          <p:cNvSpPr>
            <a:spLocks/>
          </p:cNvSpPr>
          <p:nvPr/>
        </p:nvSpPr>
        <p:spPr>
          <a:xfrm>
            <a:off x="8336635" y="2848031"/>
            <a:ext cx="628650" cy="609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pic>
        <p:nvPicPr>
          <p:cNvPr id="31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90" y="3429000"/>
            <a:ext cx="3356610" cy="1081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1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亮点</a:t>
            </a:r>
            <a:r>
              <a:rPr lang="en-US" altLang="zh-CN" dirty="0" smtClean="0"/>
              <a:t>11---T+</a:t>
            </a:r>
            <a:r>
              <a:rPr lang="zh-CN" altLang="en-US" dirty="0" smtClean="0"/>
              <a:t>大数据支持</a:t>
            </a:r>
            <a:endParaRPr lang="zh-CN" alt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0" y="1524001"/>
            <a:ext cx="1981200" cy="2609164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内存始终在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1G—6G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之前，开单速度不受影响</a:t>
            </a:r>
            <a:endParaRPr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登陆打开消息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中心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3S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随用户数据不断膨胀，查询速度不变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(10</a:t>
            </a:r>
            <a:r>
              <a:rPr lang="zh-CN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秒内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en-US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10634" y="1524000"/>
            <a:ext cx="1981200" cy="2590800"/>
          </a:xfrm>
          <a:prstGeom prst="roundRect">
            <a:avLst>
              <a:gd name="adj" fmla="val 75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内存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8G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经常被用完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销货单无法开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单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消息中心显示时浏览器会卡住长达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分半钟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时间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查询报表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分钟才能打开</a:t>
            </a:r>
            <a:endParaRPr 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4953000"/>
            <a:ext cx="8763000" cy="27432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SzPct val="90000"/>
              <a:defRPr/>
            </a:pPr>
            <a:r>
              <a:rPr kumimoji="1" lang="en-US" altLang="zh-CN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T+</a:t>
            </a:r>
            <a:r>
              <a:rPr kumimoji="1" lang="zh-CN" altLang="en-US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建立性能改进专项小组，集中解决大数据，成功客户</a:t>
            </a:r>
            <a:endParaRPr kumimoji="1" lang="en-US" altLang="zh-CN" kern="0" dirty="0" smtClean="0">
              <a:latin typeface="微软雅黑" pitchFamily="34" charset="-122"/>
              <a:ea typeface="微软雅黑" pitchFamily="34" charset="-122"/>
              <a:cs typeface="微软雅黑" charset="0"/>
            </a:endParaRPr>
          </a:p>
          <a:p>
            <a:pPr marL="800100" lvl="1" indent="-342900" eaLnBrk="0" hangingPunct="0">
              <a:spcBef>
                <a:spcPct val="20000"/>
              </a:spcBef>
              <a:buSzPct val="90000"/>
              <a:buFont typeface="+mj-ea"/>
              <a:buAutoNum type="circleNumDbPlain"/>
              <a:defRPr/>
            </a:pPr>
            <a:r>
              <a:rPr kumimoji="1" lang="zh-CN" altLang="en-US" sz="1400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重庆</a:t>
            </a:r>
            <a:r>
              <a:rPr kumimoji="1" lang="zh-CN" altLang="en-US" sz="1400" kern="0" dirty="0">
                <a:latin typeface="微软雅黑" pitchFamily="34" charset="-122"/>
                <a:ea typeface="微软雅黑" pitchFamily="34" charset="-122"/>
                <a:cs typeface="微软雅黑" charset="0"/>
              </a:rPr>
              <a:t>富路</a:t>
            </a:r>
            <a:r>
              <a:rPr kumimoji="1" lang="zh-CN" altLang="en-US" sz="1400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机车   材料出库单</a:t>
            </a:r>
            <a:r>
              <a:rPr kumimoji="1" lang="en-US" altLang="zh-CN" sz="1400" kern="0" dirty="0">
                <a:latin typeface="微软雅黑" pitchFamily="34" charset="-122"/>
                <a:ea typeface="微软雅黑" pitchFamily="34" charset="-122"/>
                <a:cs typeface="微软雅黑" charset="0"/>
              </a:rPr>
              <a:t>8</a:t>
            </a:r>
            <a:r>
              <a:rPr kumimoji="1" lang="en-US" altLang="zh-CN" sz="1400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00</a:t>
            </a:r>
            <a:r>
              <a:rPr kumimoji="1" lang="zh-CN" altLang="en-US" sz="1400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条记录</a:t>
            </a:r>
            <a:r>
              <a:rPr kumimoji="1" lang="en-US" altLang="zh-CN" sz="1400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/</a:t>
            </a:r>
            <a:r>
              <a:rPr kumimoji="1" lang="zh-CN" altLang="en-US" sz="1400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单   优化前：</a:t>
            </a:r>
            <a:r>
              <a:rPr kumimoji="1" lang="en-US" altLang="zh-CN" sz="1400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〉8</a:t>
            </a:r>
            <a:r>
              <a:rPr kumimoji="1" lang="zh-CN" altLang="en-US" sz="1400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分钟   优化后  </a:t>
            </a:r>
            <a:r>
              <a:rPr kumimoji="1" lang="en-US" altLang="zh-CN" sz="1400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2</a:t>
            </a:r>
            <a:r>
              <a:rPr kumimoji="1" lang="zh-CN" altLang="en-US" sz="1400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分钟  </a:t>
            </a:r>
            <a:endParaRPr kumimoji="1" lang="en-US" altLang="zh-CN" sz="1400" kern="0" dirty="0" smtClean="0">
              <a:latin typeface="微软雅黑" pitchFamily="34" charset="-122"/>
              <a:ea typeface="微软雅黑" pitchFamily="34" charset="-122"/>
              <a:cs typeface="微软雅黑" charset="0"/>
            </a:endParaRPr>
          </a:p>
          <a:p>
            <a:pPr marL="800100" lvl="1" indent="-342900" eaLnBrk="0" hangingPunct="0">
              <a:spcBef>
                <a:spcPct val="20000"/>
              </a:spcBef>
              <a:buSzPct val="90000"/>
              <a:buFont typeface="+mj-ea"/>
              <a:buAutoNum type="circleNumDbPlain"/>
              <a:defRPr/>
            </a:pPr>
            <a:r>
              <a:rPr kumimoji="1" lang="zh-CN" altLang="en-US" sz="1400" kern="0" dirty="0">
                <a:latin typeface="微软雅黑" pitchFamily="34" charset="-122"/>
                <a:ea typeface="微软雅黑" pitchFamily="34" charset="-122"/>
                <a:cs typeface="微软雅黑" charset="0"/>
              </a:rPr>
              <a:t>安庆旭升木</a:t>
            </a:r>
            <a:r>
              <a:rPr kumimoji="1" lang="zh-CN" altLang="en-US" sz="1400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业 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资产负债表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生成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缓慢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优化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前：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&gt;4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分钟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(232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秒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) 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优化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后：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17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秒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 eaLnBrk="0" hangingPunct="0">
              <a:spcBef>
                <a:spcPct val="20000"/>
              </a:spcBef>
              <a:buSzPct val="90000"/>
              <a:buFont typeface="+mj-ea"/>
              <a:buAutoNum type="circleNumDbPlain"/>
              <a:defRPr/>
            </a:pPr>
            <a:r>
              <a:rPr kumimoji="1" lang="zh-CN" altLang="en-US" sz="1400" kern="0" dirty="0">
                <a:latin typeface="微软雅黑" pitchFamily="34" charset="-122"/>
                <a:ea typeface="微软雅黑" pitchFamily="34" charset="-122"/>
                <a:cs typeface="微软雅黑" charset="0"/>
              </a:rPr>
              <a:t>河南小</a:t>
            </a:r>
            <a:r>
              <a:rPr kumimoji="1" lang="zh-CN" altLang="en-US" sz="1400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神童       账套文件非常大          优化前：</a:t>
            </a:r>
            <a:r>
              <a:rPr kumimoji="1" lang="en-US" altLang="zh-CN" sz="1400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48G    </a:t>
            </a:r>
            <a:r>
              <a:rPr kumimoji="1" lang="zh-CN" altLang="en-US" sz="1400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优化后   </a:t>
            </a:r>
            <a:r>
              <a:rPr kumimoji="1" lang="en-US" altLang="zh-CN" sz="1400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8G</a:t>
            </a:r>
            <a:r>
              <a:rPr kumimoji="1" lang="zh-CN" altLang="en-US" sz="1400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  </a:t>
            </a:r>
            <a:endParaRPr kumimoji="1" lang="en-US" altLang="zh-CN" sz="1400" kern="0" dirty="0">
              <a:latin typeface="微软雅黑" pitchFamily="34" charset="-122"/>
              <a:ea typeface="微软雅黑" pitchFamily="34" charset="-122"/>
              <a:cs typeface="微软雅黑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SzPct val="90000"/>
              <a:defRPr/>
            </a:pPr>
            <a:r>
              <a:rPr kumimoji="1" lang="zh-CN" altLang="en-US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效率改进结论同步更新到</a:t>
            </a:r>
            <a:r>
              <a:rPr kumimoji="1" lang="en-US" altLang="zh-CN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T+</a:t>
            </a:r>
            <a:r>
              <a:rPr kumimoji="1" lang="zh-CN" altLang="en-US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标准产品中，持续改进</a:t>
            </a:r>
            <a:r>
              <a:rPr kumimoji="1" lang="en-US" altLang="zh-CN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T+</a:t>
            </a:r>
            <a:r>
              <a:rPr kumimoji="1" lang="zh-CN" altLang="en-US" kern="0" dirty="0" smtClean="0">
                <a:latin typeface="微软雅黑" pitchFamily="34" charset="-122"/>
                <a:ea typeface="微软雅黑" pitchFamily="34" charset="-122"/>
                <a:cs typeface="微软雅黑" charset="0"/>
              </a:rPr>
              <a:t>整体运行效率</a:t>
            </a:r>
            <a:endParaRPr kumimoji="1" lang="en-US" altLang="zh-CN" kern="0" dirty="0" smtClean="0">
              <a:latin typeface="微软雅黑" pitchFamily="34" charset="-122"/>
              <a:ea typeface="微软雅黑" pitchFamily="34" charset="-122"/>
              <a:cs typeface="微软雅黑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038818" y="762000"/>
            <a:ext cx="9182" cy="3581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8382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长春良都五金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838200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T+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原来的效率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838200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T+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现在的效率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638800" y="762000"/>
            <a:ext cx="0" cy="3581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4"/>
          <p:cNvCxnSpPr>
            <a:endCxn id="7" idx="1"/>
          </p:cNvCxnSpPr>
          <p:nvPr/>
        </p:nvCxnSpPr>
        <p:spPr>
          <a:xfrm>
            <a:off x="2667000" y="2819400"/>
            <a:ext cx="74363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5"/>
          <p:cNvCxnSpPr/>
          <p:nvPr/>
        </p:nvCxnSpPr>
        <p:spPr>
          <a:xfrm>
            <a:off x="5391834" y="2667000"/>
            <a:ext cx="74363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1"/>
          <p:cNvCxnSpPr/>
          <p:nvPr/>
        </p:nvCxnSpPr>
        <p:spPr>
          <a:xfrm>
            <a:off x="533400" y="1207532"/>
            <a:ext cx="7543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800" y="4552890"/>
            <a:ext cx="8414483" cy="40011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大数据计算将是未来互联网管理软件成功的重要标志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78637"/>
              </p:ext>
            </p:extLst>
          </p:nvPr>
        </p:nvGraphicFramePr>
        <p:xfrm>
          <a:off x="260395" y="1524000"/>
          <a:ext cx="2590800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060"/>
                <a:gridCol w="172974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业务单据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数量（按月统计明细）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销货单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40000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调拨单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2800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盘点单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800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进货单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2000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费用单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500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付款单</a:t>
                      </a: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200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2" y="3352800"/>
            <a:ext cx="268044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94834" y="3810000"/>
            <a:ext cx="27238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平均每个月销货单会发生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4W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笔明细交易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0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亮点</a:t>
            </a:r>
            <a:r>
              <a:rPr lang="en-US" altLang="zh-CN" dirty="0" smtClean="0"/>
              <a:t>12---</a:t>
            </a:r>
            <a:r>
              <a:rPr lang="zh-CN" altLang="en-US" dirty="0" smtClean="0"/>
              <a:t>生产管理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5280025" y="1310568"/>
            <a:ext cx="1204910" cy="1635921"/>
            <a:chOff x="5280025" y="1142999"/>
            <a:chExt cx="1204910" cy="1635921"/>
          </a:xfrm>
        </p:grpSpPr>
        <p:sp>
          <p:nvSpPr>
            <p:cNvPr id="7" name="Rectangle 38"/>
            <p:cNvSpPr>
              <a:spLocks noChangeArrowheads="1"/>
            </p:cNvSpPr>
            <p:nvPr/>
          </p:nvSpPr>
          <p:spPr bwMode="gray">
            <a:xfrm rot="18394650">
              <a:off x="5116513" y="2414588"/>
              <a:ext cx="596900" cy="131763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Oval 45"/>
            <p:cNvSpPr>
              <a:spLocks noChangeArrowheads="1"/>
            </p:cNvSpPr>
            <p:nvPr/>
          </p:nvSpPr>
          <p:spPr bwMode="gray">
            <a:xfrm>
              <a:off x="5280025" y="1142999"/>
              <a:ext cx="1204910" cy="1170694"/>
            </a:xfrm>
            <a:prstGeom prst="ellipse">
              <a:avLst/>
            </a:prstGeom>
            <a:gradFill rotWithShape="1">
              <a:gsLst>
                <a:gs pos="0">
                  <a:srgbClr val="CCCC00"/>
                </a:gs>
                <a:gs pos="100000">
                  <a:srgbClr val="32320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简单工序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管理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" y="3310593"/>
            <a:ext cx="3423731" cy="1422400"/>
            <a:chOff x="609600" y="3143024"/>
            <a:chExt cx="3423731" cy="1422400"/>
          </a:xfrm>
        </p:grpSpPr>
        <p:sp>
          <p:nvSpPr>
            <p:cNvPr id="10" name="Rectangle 36"/>
            <p:cNvSpPr>
              <a:spLocks noChangeArrowheads="1"/>
            </p:cNvSpPr>
            <p:nvPr/>
          </p:nvSpPr>
          <p:spPr bwMode="gray">
            <a:xfrm rot="20856083">
              <a:off x="1812296" y="3561252"/>
              <a:ext cx="2221035" cy="87527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Oval 50"/>
            <p:cNvSpPr>
              <a:spLocks noChangeArrowheads="1"/>
            </p:cNvSpPr>
            <p:nvPr/>
          </p:nvSpPr>
          <p:spPr bwMode="gray">
            <a:xfrm>
              <a:off x="609600" y="3143024"/>
              <a:ext cx="1371600" cy="1422400"/>
            </a:xfrm>
            <a:prstGeom prst="ellipse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3E321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自制加工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82697" y="3768623"/>
            <a:ext cx="1510228" cy="1911452"/>
            <a:chOff x="5382697" y="3601054"/>
            <a:chExt cx="1510228" cy="1911452"/>
          </a:xfrm>
        </p:grpSpPr>
        <p:sp>
          <p:nvSpPr>
            <p:cNvPr id="13" name="Rectangle 35"/>
            <p:cNvSpPr>
              <a:spLocks noChangeArrowheads="1"/>
            </p:cNvSpPr>
            <p:nvPr/>
          </p:nvSpPr>
          <p:spPr bwMode="gray">
            <a:xfrm rot="13770025">
              <a:off x="4960924" y="4022827"/>
              <a:ext cx="960437" cy="116892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Oval 55"/>
            <p:cNvSpPr>
              <a:spLocks noChangeArrowheads="1"/>
            </p:cNvSpPr>
            <p:nvPr/>
          </p:nvSpPr>
          <p:spPr bwMode="gray">
            <a:xfrm>
              <a:off x="5391150" y="4048125"/>
              <a:ext cx="1501775" cy="1464381"/>
            </a:xfrm>
            <a:prstGeom prst="ellipse">
              <a:avLst/>
            </a:prstGeom>
            <a:gradFill rotWithShape="1">
              <a:gsLst>
                <a:gs pos="0">
                  <a:srgbClr val="9942E0"/>
                </a:gs>
                <a:gs pos="100000">
                  <a:srgbClr val="471F68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齐套分析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59440" y="4019800"/>
            <a:ext cx="1383960" cy="2838200"/>
            <a:chOff x="3732073" y="3852231"/>
            <a:chExt cx="1383960" cy="2838200"/>
          </a:xfrm>
        </p:grpSpPr>
        <p:sp>
          <p:nvSpPr>
            <p:cNvPr id="16" name="Rectangle 35"/>
            <p:cNvSpPr>
              <a:spLocks noChangeArrowheads="1"/>
            </p:cNvSpPr>
            <p:nvPr/>
          </p:nvSpPr>
          <p:spPr bwMode="gray">
            <a:xfrm rot="17560324">
              <a:off x="3796180" y="4720911"/>
              <a:ext cx="1838162" cy="100802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Oval 50"/>
            <p:cNvSpPr>
              <a:spLocks noChangeArrowheads="1"/>
            </p:cNvSpPr>
            <p:nvPr/>
          </p:nvSpPr>
          <p:spPr bwMode="gray">
            <a:xfrm>
              <a:off x="3732073" y="5257800"/>
              <a:ext cx="1383960" cy="1432631"/>
            </a:xfrm>
            <a:prstGeom prst="ellipse">
              <a:avLst/>
            </a:prstGeom>
            <a:gradFill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生产看板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758997" y="1088495"/>
            <a:ext cx="1383960" cy="2007218"/>
            <a:chOff x="2758997" y="920926"/>
            <a:chExt cx="1383960" cy="2007218"/>
          </a:xfrm>
        </p:grpSpPr>
        <p:sp>
          <p:nvSpPr>
            <p:cNvPr id="19" name="Rectangle 35"/>
            <p:cNvSpPr>
              <a:spLocks noChangeArrowheads="1"/>
            </p:cNvSpPr>
            <p:nvPr/>
          </p:nvSpPr>
          <p:spPr bwMode="gray">
            <a:xfrm rot="13770025">
              <a:off x="3578573" y="2389336"/>
              <a:ext cx="960437" cy="117180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Oval 50"/>
            <p:cNvSpPr>
              <a:spLocks noChangeArrowheads="1"/>
            </p:cNvSpPr>
            <p:nvPr/>
          </p:nvSpPr>
          <p:spPr bwMode="gray">
            <a:xfrm>
              <a:off x="2758997" y="920926"/>
              <a:ext cx="1383960" cy="1432631"/>
            </a:xfrm>
            <a:prstGeom prst="ellipse">
              <a:avLst/>
            </a:prstGeom>
            <a:gradFill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委外加工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0200" y="2719567"/>
            <a:ext cx="2873375" cy="1464381"/>
            <a:chOff x="3899972" y="4038249"/>
            <a:chExt cx="2873375" cy="1464381"/>
          </a:xfrm>
        </p:grpSpPr>
        <p:sp>
          <p:nvSpPr>
            <p:cNvPr id="22" name="Rectangle 35"/>
            <p:cNvSpPr>
              <a:spLocks noChangeArrowheads="1"/>
            </p:cNvSpPr>
            <p:nvPr/>
          </p:nvSpPr>
          <p:spPr bwMode="gray">
            <a:xfrm rot="10800000">
              <a:off x="3899972" y="4719637"/>
              <a:ext cx="1692274" cy="116892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5271572" y="4038249"/>
              <a:ext cx="1501775" cy="146438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投产工具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" name="Oval 40"/>
          <p:cNvSpPr>
            <a:spLocks noChangeArrowheads="1"/>
          </p:cNvSpPr>
          <p:nvPr/>
        </p:nvSpPr>
        <p:spPr bwMode="gray">
          <a:xfrm>
            <a:off x="3886200" y="2615494"/>
            <a:ext cx="1609725" cy="1590675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0C3232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生产管理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11.6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6182" y="1920169"/>
            <a:ext cx="2474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buFont typeface="Wingdings" pitchFamily="2" charset="2"/>
              <a:buChar char="p"/>
            </a:pPr>
            <a:r>
              <a:rPr lang="zh-CN" altLang="en-US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单独的模块，在现有基础上增加返工类型的订单，考虑替代件、倒冲件等</a:t>
            </a:r>
            <a:endParaRPr lang="en-US" altLang="zh-CN" sz="12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>
              <a:buFont typeface="Wingdings" pitchFamily="2" charset="2"/>
              <a:buChar char="p"/>
            </a:pPr>
            <a:r>
              <a:rPr lang="zh-CN" altLang="en-US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考虑生产补料</a:t>
            </a:r>
            <a:endParaRPr lang="en-US" altLang="zh-CN" sz="12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>
              <a:buFont typeface="Wingdings" pitchFamily="2" charset="2"/>
              <a:buChar char="p"/>
            </a:pPr>
            <a:r>
              <a:rPr lang="zh-CN" altLang="en-US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启用自制加工会有简单的成本核算功能，可生产订单归集材料成本，并能分摊各种费用，计算生产成本</a:t>
            </a:r>
            <a:endParaRPr lang="en-US" altLang="zh-CN" sz="12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845403"/>
            <a:ext cx="238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buFont typeface="Wingdings" pitchFamily="2" charset="2"/>
              <a:buChar char="p"/>
            </a:pPr>
            <a:r>
              <a:rPr lang="zh-CN" altLang="en-US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完整的委外模块，包括委外订单、委外发料</a:t>
            </a:r>
            <a:r>
              <a:rPr lang="en-US" altLang="zh-CN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补料、入库、结算等</a:t>
            </a:r>
            <a:endParaRPr lang="en-US" altLang="zh-CN" sz="12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>
              <a:buFont typeface="Wingdings" pitchFamily="2" charset="2"/>
              <a:buChar char="p"/>
            </a:pPr>
            <a:r>
              <a:rPr lang="zh-CN" altLang="en-US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考虑替代件、倒冲件、返工等</a:t>
            </a:r>
            <a:endParaRPr lang="en-US" altLang="zh-CN" sz="12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14110" y="875377"/>
            <a:ext cx="2437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buFont typeface="Wingdings" pitchFamily="2" charset="2"/>
              <a:buChar char="p"/>
            </a:pPr>
            <a:r>
              <a:rPr lang="zh-CN" altLang="en-US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简单的工序报工，以便掌握订单的生产进度、车间在制品查询、工人计件工资统计</a:t>
            </a:r>
            <a:endParaRPr lang="en-US" altLang="zh-CN" sz="12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>
              <a:buFont typeface="Wingdings" pitchFamily="2" charset="2"/>
              <a:buChar char="p"/>
            </a:pPr>
            <a:r>
              <a:rPr lang="zh-CN" altLang="en-US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支持条形码报工</a:t>
            </a:r>
            <a:endParaRPr lang="en-US" altLang="zh-CN" sz="12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33550" y="1920169"/>
            <a:ext cx="2010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buFont typeface="Wingdings" pitchFamily="2" charset="2"/>
              <a:buChar char="p"/>
            </a:pPr>
            <a:r>
              <a:rPr lang="zh-CN" altLang="en-US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做成</a:t>
            </a:r>
            <a:r>
              <a:rPr lang="en-US" altLang="zh-CN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，可多层投产，投产时考虑库存可用量</a:t>
            </a:r>
            <a:endParaRPr lang="en-US" altLang="zh-CN" sz="12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>
              <a:buFont typeface="Wingdings" pitchFamily="2" charset="2"/>
              <a:buChar char="p"/>
            </a:pPr>
            <a:r>
              <a:rPr lang="zh-CN" altLang="en-US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结合齐套分析一起使用，应对企业的计划管理需求</a:t>
            </a:r>
            <a:endParaRPr lang="en-US" altLang="zh-CN" sz="12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92925" y="4479746"/>
            <a:ext cx="2010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buFont typeface="Wingdings" pitchFamily="2" charset="2"/>
              <a:buChar char="p"/>
            </a:pPr>
            <a:r>
              <a:rPr lang="zh-CN" altLang="en-US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做成</a:t>
            </a:r>
            <a:r>
              <a:rPr lang="en-US" altLang="zh-CN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，可根据存货、销售订单、预测单、生产订单、委外订单进行齐套分析，对于不齐套的可查看缺料情况，并能直接转请购或采购。</a:t>
            </a:r>
            <a:endParaRPr lang="en-US" altLang="zh-CN" sz="12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>
              <a:buFont typeface="Wingdings" pitchFamily="2" charset="2"/>
              <a:buChar char="p"/>
            </a:pPr>
            <a:r>
              <a:rPr lang="zh-CN" altLang="en-US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结合投产工具一块使用，应对企业的计划管理需求。</a:t>
            </a:r>
            <a:endParaRPr lang="en-US" altLang="zh-CN" sz="12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5972" y="5821277"/>
            <a:ext cx="201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buFont typeface="Wingdings" pitchFamily="2" charset="2"/>
              <a:buChar char="p"/>
            </a:pPr>
            <a:r>
              <a:rPr lang="zh-CN" altLang="en-US" sz="12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可把生产订单或车间的生产进度实时同步到大型显示屏，以便了解生产情况</a:t>
            </a:r>
            <a:endParaRPr lang="en-US" altLang="zh-CN" sz="12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83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4"/>
          <p:cNvSpPr>
            <a:spLocks noChangeShapeType="1"/>
          </p:cNvSpPr>
          <p:nvPr/>
        </p:nvSpPr>
        <p:spPr bwMode="auto">
          <a:xfrm flipH="1">
            <a:off x="3124200" y="609600"/>
            <a:ext cx="1463842" cy="3428999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585788"/>
          </a:xfrm>
        </p:spPr>
        <p:txBody>
          <a:bodyPr/>
          <a:lstStyle/>
          <a:p>
            <a:r>
              <a:rPr lang="zh-CN" altLang="en-US" dirty="0"/>
              <a:t>亮点</a:t>
            </a:r>
            <a:r>
              <a:rPr lang="en-US" altLang="zh-CN" dirty="0" smtClean="0"/>
              <a:t>1—</a:t>
            </a:r>
            <a:r>
              <a:rPr lang="zh-CN" altLang="en-US" dirty="0" smtClean="0"/>
              <a:t>零售连锁</a:t>
            </a:r>
            <a:endParaRPr lang="zh-CN" altLang="en-US" dirty="0"/>
          </a:p>
        </p:txBody>
      </p:sp>
      <p:sp>
        <p:nvSpPr>
          <p:cNvPr id="14" name="Arc 9"/>
          <p:cNvSpPr>
            <a:spLocks/>
          </p:cNvSpPr>
          <p:nvPr/>
        </p:nvSpPr>
        <p:spPr bwMode="auto">
          <a:xfrm>
            <a:off x="685800" y="685799"/>
            <a:ext cx="6400800" cy="38862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8774 w 41195"/>
              <a:gd name="T1" fmla="*/ 43014 h 43014"/>
              <a:gd name="T2" fmla="*/ 41195 w 41195"/>
              <a:gd name="T3" fmla="*/ 12512 h 43014"/>
              <a:gd name="T4" fmla="*/ 21600 w 41195"/>
              <a:gd name="T5" fmla="*/ 21600 h 43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195" h="43014" fill="none" extrusionOk="0">
                <a:moveTo>
                  <a:pt x="18773" y="43014"/>
                </a:moveTo>
                <a:cubicBezTo>
                  <a:pt x="8030" y="41596"/>
                  <a:pt x="0" y="324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010" y="-1"/>
                  <a:pt x="37656" y="4882"/>
                  <a:pt x="41195" y="12511"/>
                </a:cubicBezTo>
              </a:path>
              <a:path w="41195" h="43014" stroke="0" extrusionOk="0">
                <a:moveTo>
                  <a:pt x="18773" y="43014"/>
                </a:moveTo>
                <a:cubicBezTo>
                  <a:pt x="8030" y="41596"/>
                  <a:pt x="0" y="324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010" y="-1"/>
                  <a:pt x="37656" y="4882"/>
                  <a:pt x="41195" y="12511"/>
                </a:cubicBezTo>
                <a:lnTo>
                  <a:pt x="21600" y="21600"/>
                </a:lnTo>
                <a:close/>
              </a:path>
            </a:pathLst>
          </a:custGeom>
          <a:ln>
            <a:headEnd/>
            <a:tailEnd type="arrow" w="sm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95600" y="1219199"/>
            <a:ext cx="1752600" cy="2514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215" y="1752599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990599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914399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399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169" y="3231236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3084" y="3200399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588373" y="203798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加盟店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9613" y="1295399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自营店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02973" y="1219199"/>
            <a:ext cx="712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网</a:t>
            </a:r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店</a:t>
            </a:r>
            <a:r>
              <a:rPr lang="en-US" altLang="zh-CN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-C</a:t>
            </a:r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店</a:t>
            </a:r>
            <a:endParaRPr lang="zh-CN" altLang="en-US" sz="1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0" y="1600199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专柜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69369" y="3536036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促销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29284" y="3505199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会员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H="1">
            <a:off x="1981200" y="1752599"/>
            <a:ext cx="3733800" cy="1524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1752600" y="2314073"/>
            <a:ext cx="4648200" cy="152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284" y="3214618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4987354" y="3519418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条形码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51" y="2024725"/>
            <a:ext cx="1263449" cy="105065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3541693" y="284678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零售连锁企业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3086100" y="1653445"/>
            <a:ext cx="685800" cy="63076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3897292" y="1630491"/>
            <a:ext cx="228600" cy="57930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4076700" y="1752599"/>
            <a:ext cx="1257300" cy="4572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2171699" y="2164081"/>
            <a:ext cx="1409701" cy="14999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567" y="1831954"/>
            <a:ext cx="2935356" cy="2854021"/>
            <a:chOff x="1567" y="1831954"/>
            <a:chExt cx="2935356" cy="2854021"/>
          </a:xfrm>
        </p:grpSpPr>
        <p:pic>
          <p:nvPicPr>
            <p:cNvPr id="32" name="图片 3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6961" y="1831954"/>
              <a:ext cx="2869962" cy="238891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567" y="4285865"/>
              <a:ext cx="2935356" cy="40011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</a:t>
              </a: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机零售</a:t>
              </a:r>
              <a:endPara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89203"/>
            <a:ext cx="1534511" cy="78737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752775"/>
            <a:ext cx="1534509" cy="79694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06" y="4685975"/>
            <a:ext cx="1533436" cy="90358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07" y="5668618"/>
            <a:ext cx="1533436" cy="882016"/>
          </a:xfrm>
          <a:prstGeom prst="rect">
            <a:avLst/>
          </a:prstGeom>
        </p:spPr>
      </p:pic>
      <p:sp>
        <p:nvSpPr>
          <p:cNvPr id="49" name="任意多边形 48"/>
          <p:cNvSpPr/>
          <p:nvPr/>
        </p:nvSpPr>
        <p:spPr>
          <a:xfrm>
            <a:off x="1981200" y="4895710"/>
            <a:ext cx="2483485" cy="794384"/>
          </a:xfrm>
          <a:custGeom>
            <a:avLst/>
            <a:gdLst>
              <a:gd name="connsiteX0" fmla="*/ 0 w 2483485"/>
              <a:gd name="connsiteY0" fmla="*/ 0 h 794384"/>
              <a:gd name="connsiteX1" fmla="*/ 2483485 w 2483485"/>
              <a:gd name="connsiteY1" fmla="*/ 0 h 794384"/>
              <a:gd name="connsiteX2" fmla="*/ 2483485 w 2483485"/>
              <a:gd name="connsiteY2" fmla="*/ 794384 h 794384"/>
              <a:gd name="connsiteX3" fmla="*/ 0 w 2483485"/>
              <a:gd name="connsiteY3" fmla="*/ 794384 h 794384"/>
              <a:gd name="connsiteX4" fmla="*/ 0 w 2483485"/>
              <a:gd name="connsiteY4" fmla="*/ 0 h 79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485" h="794384">
                <a:moveTo>
                  <a:pt x="0" y="0"/>
                </a:moveTo>
                <a:lnTo>
                  <a:pt x="2483485" y="0"/>
                </a:lnTo>
                <a:lnTo>
                  <a:pt x="2483485" y="794384"/>
                </a:lnTo>
                <a:lnTo>
                  <a:pt x="0" y="7943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zh-CN" sz="1600" kern="1200" dirty="0" err="1" smtClean="0">
                <a:latin typeface="微软雅黑" pitchFamily="34" charset="-122"/>
                <a:ea typeface="微软雅黑" pitchFamily="34" charset="-122"/>
              </a:rPr>
              <a:t>Pos</a:t>
            </a:r>
            <a:r>
              <a:rPr lang="zh-CN" altLang="en-US" sz="1600" kern="1200" dirty="0" smtClean="0">
                <a:latin typeface="微软雅黑" pitchFamily="34" charset="-122"/>
                <a:ea typeface="微软雅黑" pitchFamily="34" charset="-122"/>
              </a:rPr>
              <a:t>收银</a:t>
            </a:r>
            <a:endParaRPr lang="zh-CN" altLang="en-US" sz="1600" kern="1200" dirty="0">
              <a:latin typeface="微软雅黑" pitchFamily="34" charset="-122"/>
              <a:ea typeface="微软雅黑" pitchFamily="34" charset="-122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600" kern="1200" dirty="0" smtClean="0">
                <a:latin typeface="微软雅黑" pitchFamily="34" charset="-122"/>
                <a:ea typeface="微软雅黑" pitchFamily="34" charset="-122"/>
              </a:rPr>
              <a:t>店面资金</a:t>
            </a:r>
            <a:r>
              <a:rPr lang="en-US" altLang="zh-CN" sz="1600" kern="12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货源统一调配</a:t>
            </a:r>
            <a:endParaRPr lang="zh-CN" altLang="en-US" sz="1600" kern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1981200" y="5758816"/>
            <a:ext cx="2483485" cy="794384"/>
          </a:xfrm>
          <a:custGeom>
            <a:avLst/>
            <a:gdLst>
              <a:gd name="connsiteX0" fmla="*/ 0 w 2483485"/>
              <a:gd name="connsiteY0" fmla="*/ 0 h 794384"/>
              <a:gd name="connsiteX1" fmla="*/ 2483485 w 2483485"/>
              <a:gd name="connsiteY1" fmla="*/ 0 h 794384"/>
              <a:gd name="connsiteX2" fmla="*/ 2483485 w 2483485"/>
              <a:gd name="connsiteY2" fmla="*/ 794384 h 794384"/>
              <a:gd name="connsiteX3" fmla="*/ 0 w 2483485"/>
              <a:gd name="connsiteY3" fmla="*/ 794384 h 794384"/>
              <a:gd name="connsiteX4" fmla="*/ 0 w 2483485"/>
              <a:gd name="connsiteY4" fmla="*/ 0 h 79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485" h="794384">
                <a:moveTo>
                  <a:pt x="0" y="0"/>
                </a:moveTo>
                <a:lnTo>
                  <a:pt x="2483485" y="0"/>
                </a:lnTo>
                <a:lnTo>
                  <a:pt x="2483485" y="794384"/>
                </a:lnTo>
                <a:lnTo>
                  <a:pt x="0" y="7943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专柜</a:t>
            </a:r>
            <a:r>
              <a:rPr lang="zh-CN" altLang="en-US" sz="1600" kern="1200" dirty="0" smtClean="0">
                <a:latin typeface="微软雅黑" pitchFamily="34" charset="-122"/>
                <a:ea typeface="微软雅黑" pitchFamily="34" charset="-122"/>
              </a:rPr>
              <a:t>收银</a:t>
            </a:r>
            <a:endParaRPr lang="zh-CN" altLang="en-US" sz="1600" kern="1200" dirty="0">
              <a:latin typeface="微软雅黑" pitchFamily="34" charset="-122"/>
              <a:ea typeface="微软雅黑" pitchFamily="34" charset="-122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商场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账结算</a:t>
            </a:r>
            <a:endParaRPr lang="zh-CN" altLang="en-US" sz="1600" kern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6220431" y="4730507"/>
            <a:ext cx="2483485" cy="794384"/>
          </a:xfrm>
          <a:custGeom>
            <a:avLst/>
            <a:gdLst>
              <a:gd name="connsiteX0" fmla="*/ 0 w 2483485"/>
              <a:gd name="connsiteY0" fmla="*/ 0 h 794384"/>
              <a:gd name="connsiteX1" fmla="*/ 2483485 w 2483485"/>
              <a:gd name="connsiteY1" fmla="*/ 0 h 794384"/>
              <a:gd name="connsiteX2" fmla="*/ 2483485 w 2483485"/>
              <a:gd name="connsiteY2" fmla="*/ 794384 h 794384"/>
              <a:gd name="connsiteX3" fmla="*/ 0 w 2483485"/>
              <a:gd name="connsiteY3" fmla="*/ 794384 h 794384"/>
              <a:gd name="connsiteX4" fmla="*/ 0 w 2483485"/>
              <a:gd name="connsiteY4" fmla="*/ 0 h 79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485" h="794384">
                <a:moveTo>
                  <a:pt x="0" y="0"/>
                </a:moveTo>
                <a:lnTo>
                  <a:pt x="2483485" y="0"/>
                </a:lnTo>
                <a:lnTo>
                  <a:pt x="2483485" y="794384"/>
                </a:lnTo>
                <a:lnTo>
                  <a:pt x="0" y="7943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网店订单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统一处理</a:t>
            </a:r>
            <a:endParaRPr lang="zh-CN" altLang="en-US" sz="1600" kern="1200" dirty="0">
              <a:latin typeface="微软雅黑" pitchFamily="34" charset="-122"/>
              <a:ea typeface="微软雅黑" pitchFamily="34" charset="-122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物流统一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发货</a:t>
            </a:r>
            <a:endParaRPr lang="en-US" altLang="zh-CN" sz="1600" kern="1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6224652" y="5709962"/>
            <a:ext cx="2483485" cy="794384"/>
          </a:xfrm>
          <a:custGeom>
            <a:avLst/>
            <a:gdLst>
              <a:gd name="connsiteX0" fmla="*/ 0 w 2483485"/>
              <a:gd name="connsiteY0" fmla="*/ 0 h 794384"/>
              <a:gd name="connsiteX1" fmla="*/ 2483485 w 2483485"/>
              <a:gd name="connsiteY1" fmla="*/ 0 h 794384"/>
              <a:gd name="connsiteX2" fmla="*/ 2483485 w 2483485"/>
              <a:gd name="connsiteY2" fmla="*/ 794384 h 794384"/>
              <a:gd name="connsiteX3" fmla="*/ 0 w 2483485"/>
              <a:gd name="connsiteY3" fmla="*/ 794384 h 794384"/>
              <a:gd name="connsiteX4" fmla="*/ 0 w 2483485"/>
              <a:gd name="connsiteY4" fmla="*/ 0 h 79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485" h="794384">
                <a:moveTo>
                  <a:pt x="0" y="0"/>
                </a:moveTo>
                <a:lnTo>
                  <a:pt x="2483485" y="0"/>
                </a:lnTo>
                <a:lnTo>
                  <a:pt x="2483485" y="794384"/>
                </a:lnTo>
                <a:lnTo>
                  <a:pt x="0" y="7943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加盟商业务自动协同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总部统一配送货源</a:t>
            </a:r>
            <a:endParaRPr lang="en-US" altLang="zh-CN" sz="1600" kern="1200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13123" y="1831953"/>
            <a:ext cx="2819400" cy="2854022"/>
            <a:chOff x="3013123" y="1831953"/>
            <a:chExt cx="2819400" cy="2854022"/>
          </a:xfrm>
        </p:grpSpPr>
        <p:pic>
          <p:nvPicPr>
            <p:cNvPr id="33" name="图片 32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013123" y="1831953"/>
              <a:ext cx="2819400" cy="2270929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3028122" y="4285865"/>
              <a:ext cx="2804401" cy="40011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</a:t>
              </a: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pc</a:t>
              </a: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设备零售</a:t>
              </a:r>
              <a:endPara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45755" y="1831953"/>
            <a:ext cx="3163368" cy="2849212"/>
            <a:chOff x="5945755" y="1831953"/>
            <a:chExt cx="3163368" cy="2849212"/>
          </a:xfrm>
        </p:grpSpPr>
        <p:pic>
          <p:nvPicPr>
            <p:cNvPr id="34" name="图片 33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5945755" y="1831953"/>
              <a:ext cx="3163368" cy="2270929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963478" y="4281055"/>
              <a:ext cx="3145645" cy="40011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触摸设备零售</a:t>
              </a:r>
              <a:endPara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4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亮点</a:t>
            </a:r>
            <a:r>
              <a:rPr lang="en-US" altLang="zh-CN" dirty="0" smtClean="0"/>
              <a:t>2---</a:t>
            </a:r>
            <a:r>
              <a:rPr lang="zh-CN" altLang="en-US" dirty="0" smtClean="0"/>
              <a:t>多网店管理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1" y="685800"/>
            <a:ext cx="2095500" cy="2095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38600" y="5456147"/>
            <a:ext cx="46482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073741" y="748672"/>
            <a:ext cx="4547744" cy="40386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9" y="2229624"/>
            <a:ext cx="18573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9" y="3753624"/>
            <a:ext cx="18860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9" y="1540875"/>
            <a:ext cx="1847850" cy="4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9" y="2954056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5269792" y="5598883"/>
            <a:ext cx="988610" cy="860425"/>
            <a:chOff x="3125210" y="5638802"/>
            <a:chExt cx="988610" cy="860425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158373" y="5638802"/>
              <a:ext cx="906462" cy="860425"/>
            </a:xfrm>
            <a:prstGeom prst="pentagon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 w="76200" cmpd="sng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gray">
            <a:xfrm>
              <a:off x="3125210" y="5841339"/>
              <a:ext cx="988610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幼圆" pitchFamily="49" charset="-122"/>
                  <a:ea typeface="幼圆" pitchFamily="49" charset="-122"/>
                  <a:cs typeface="Arial" charset="0"/>
                </a:rPr>
                <a:t>销售</a:t>
              </a:r>
              <a:endParaRPr lang="en-US" altLang="zh-CN" sz="1600" b="1" dirty="0" smtClean="0">
                <a:solidFill>
                  <a:schemeClr val="accent3">
                    <a:lumMod val="50000"/>
                  </a:schemeClr>
                </a:solidFill>
                <a:latin typeface="幼圆" pitchFamily="49" charset="-122"/>
                <a:ea typeface="幼圆" pitchFamily="49" charset="-122"/>
                <a:cs typeface="Arial" charset="0"/>
              </a:endParaRPr>
            </a:p>
            <a:p>
              <a:pPr algn="ctr">
                <a:defRPr/>
              </a:pPr>
              <a:r>
                <a:rPr lang="zh-CN" alt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幼圆" pitchFamily="49" charset="-122"/>
                  <a:ea typeface="幼圆" pitchFamily="49" charset="-122"/>
                  <a:cs typeface="Arial" charset="0"/>
                </a:rPr>
                <a:t>系统</a:t>
              </a:r>
              <a:endParaRPr lang="en-US" altLang="zh-CN" sz="1600" b="1" dirty="0" smtClean="0">
                <a:solidFill>
                  <a:schemeClr val="accent3">
                    <a:lumMod val="50000"/>
                  </a:schemeClr>
                </a:solidFill>
                <a:latin typeface="幼圆" pitchFamily="49" charset="-122"/>
                <a:ea typeface="幼圆" pitchFamily="49" charset="-122"/>
                <a:cs typeface="Arial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80726" y="5605837"/>
            <a:ext cx="988610" cy="860425"/>
            <a:chOff x="2780689" y="5411126"/>
            <a:chExt cx="988610" cy="860425"/>
          </a:xfrm>
        </p:grpSpPr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2832024" y="5411126"/>
              <a:ext cx="906462" cy="860425"/>
            </a:xfrm>
            <a:prstGeom prst="pentagon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 w="76200" cmpd="sng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gray">
            <a:xfrm>
              <a:off x="2780689" y="5540549"/>
              <a:ext cx="988610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幼圆" pitchFamily="49" charset="-122"/>
                  <a:ea typeface="幼圆" pitchFamily="49" charset="-122"/>
                  <a:cs typeface="Arial" charset="0"/>
                </a:rPr>
                <a:t>库存</a:t>
              </a:r>
              <a:endParaRPr lang="en-US" altLang="zh-CN" sz="1600" b="1" dirty="0" smtClean="0">
                <a:solidFill>
                  <a:schemeClr val="accent3">
                    <a:lumMod val="50000"/>
                  </a:schemeClr>
                </a:solidFill>
                <a:latin typeface="幼圆" pitchFamily="49" charset="-122"/>
                <a:ea typeface="幼圆" pitchFamily="49" charset="-122"/>
                <a:cs typeface="Arial" charset="0"/>
              </a:endParaRPr>
            </a:p>
            <a:p>
              <a:pPr algn="ctr">
                <a:defRPr/>
              </a:pPr>
              <a:r>
                <a:rPr lang="zh-CN" alt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幼圆" pitchFamily="49" charset="-122"/>
                  <a:ea typeface="幼圆" pitchFamily="49" charset="-122"/>
                  <a:cs typeface="Arial" charset="0"/>
                </a:rPr>
                <a:t>核算</a:t>
              </a:r>
              <a:endParaRPr lang="en-US" altLang="zh-CN" sz="1600" b="1" dirty="0" smtClean="0">
                <a:solidFill>
                  <a:schemeClr val="accent3">
                    <a:lumMod val="50000"/>
                  </a:schemeClr>
                </a:solidFill>
                <a:latin typeface="幼圆" pitchFamily="49" charset="-122"/>
                <a:ea typeface="幼圆" pitchFamily="49" charset="-122"/>
                <a:cs typeface="Arial" charset="0"/>
              </a:endParaRPr>
            </a:p>
          </p:txBody>
        </p:sp>
      </p:grp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6423689" y="5605837"/>
            <a:ext cx="906462" cy="860425"/>
          </a:xfrm>
          <a:prstGeom prst="pentagon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76200" cmpd="sng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gray">
          <a:xfrm>
            <a:off x="6390526" y="5808374"/>
            <a:ext cx="98861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b="1" dirty="0" smtClean="0">
                <a:solidFill>
                  <a:schemeClr val="accent3">
                    <a:lumMod val="50000"/>
                  </a:schemeClr>
                </a:solidFill>
                <a:latin typeface="幼圆" pitchFamily="49" charset="-122"/>
                <a:ea typeface="幼圆" pitchFamily="49" charset="-122"/>
                <a:cs typeface="Arial" charset="0"/>
              </a:rPr>
              <a:t>业务</a:t>
            </a:r>
            <a:endParaRPr lang="en-US" altLang="zh-CN" sz="1600" b="1" dirty="0" smtClean="0">
              <a:solidFill>
                <a:schemeClr val="accent3">
                  <a:lumMod val="50000"/>
                </a:schemeClr>
              </a:solidFill>
              <a:latin typeface="幼圆" pitchFamily="49" charset="-122"/>
              <a:ea typeface="幼圆" pitchFamily="49" charset="-122"/>
              <a:cs typeface="Arial" charset="0"/>
            </a:endParaRPr>
          </a:p>
          <a:p>
            <a:pPr algn="ctr">
              <a:defRPr/>
            </a:pPr>
            <a:r>
              <a:rPr lang="zh-CN" altLang="en-US" sz="1600" b="1" dirty="0" smtClean="0">
                <a:solidFill>
                  <a:schemeClr val="accent3">
                    <a:lumMod val="50000"/>
                  </a:schemeClr>
                </a:solidFill>
                <a:latin typeface="幼圆" pitchFamily="49" charset="-122"/>
                <a:ea typeface="幼圆" pitchFamily="49" charset="-122"/>
                <a:cs typeface="Arial" charset="0"/>
              </a:rPr>
              <a:t>往来</a:t>
            </a:r>
            <a:endParaRPr lang="en-US" altLang="zh-CN" sz="1600" b="1" dirty="0" smtClean="0">
              <a:solidFill>
                <a:schemeClr val="accent3">
                  <a:lumMod val="50000"/>
                </a:schemeClr>
              </a:solidFill>
              <a:latin typeface="幼圆" pitchFamily="49" charset="-122"/>
              <a:ea typeface="幼圆" pitchFamily="49" charset="-122"/>
              <a:cs typeface="Arial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7564699" y="5605837"/>
            <a:ext cx="906462" cy="860425"/>
          </a:xfrm>
          <a:prstGeom prst="pentagon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76200" cmpd="sng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gray">
          <a:xfrm>
            <a:off x="7531536" y="5808374"/>
            <a:ext cx="98861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b="1" dirty="0" smtClean="0">
                <a:solidFill>
                  <a:schemeClr val="accent3">
                    <a:lumMod val="50000"/>
                  </a:schemeClr>
                </a:solidFill>
                <a:latin typeface="幼圆" pitchFamily="49" charset="-122"/>
                <a:ea typeface="幼圆" pitchFamily="49" charset="-122"/>
                <a:cs typeface="Arial" charset="0"/>
              </a:rPr>
              <a:t>会员</a:t>
            </a:r>
            <a:endParaRPr lang="en-US" altLang="zh-CN" sz="1600" b="1" dirty="0" smtClean="0">
              <a:solidFill>
                <a:schemeClr val="accent3">
                  <a:lumMod val="50000"/>
                </a:schemeClr>
              </a:solidFill>
              <a:latin typeface="幼圆" pitchFamily="49" charset="-122"/>
              <a:ea typeface="幼圆" pitchFamily="49" charset="-122"/>
              <a:cs typeface="Arial" charset="0"/>
            </a:endParaRPr>
          </a:p>
          <a:p>
            <a:pPr algn="ctr">
              <a:defRPr/>
            </a:pPr>
            <a:r>
              <a:rPr lang="zh-CN" altLang="en-US" sz="1600" b="1" dirty="0">
                <a:solidFill>
                  <a:schemeClr val="accent3">
                    <a:lumMod val="50000"/>
                  </a:schemeClr>
                </a:solidFill>
                <a:latin typeface="幼圆" pitchFamily="49" charset="-122"/>
                <a:ea typeface="幼圆" pitchFamily="49" charset="-122"/>
                <a:cs typeface="Arial" charset="0"/>
              </a:rPr>
              <a:t>管理</a:t>
            </a:r>
            <a:endParaRPr lang="en-US" altLang="zh-CN" sz="1600" b="1" dirty="0" smtClean="0">
              <a:solidFill>
                <a:schemeClr val="accent3">
                  <a:lumMod val="50000"/>
                </a:schemeClr>
              </a:solidFill>
              <a:latin typeface="幼圆" pitchFamily="49" charset="-122"/>
              <a:ea typeface="幼圆" pitchFamily="49" charset="-122"/>
              <a:cs typeface="Arial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336073" y="2515374"/>
            <a:ext cx="1575784" cy="758057"/>
            <a:chOff x="3698777" y="6073461"/>
            <a:chExt cx="1575784" cy="755652"/>
          </a:xfrm>
        </p:grpSpPr>
        <p:sp>
          <p:nvSpPr>
            <p:cNvPr id="22" name="AutoShape 25"/>
            <p:cNvSpPr>
              <a:spLocks noChangeArrowheads="1"/>
            </p:cNvSpPr>
            <p:nvPr/>
          </p:nvSpPr>
          <p:spPr bwMode="blackGray">
            <a:xfrm rot="10806395" flipH="1" flipV="1">
              <a:off x="3980749" y="6073461"/>
              <a:ext cx="1293812" cy="755650"/>
            </a:xfrm>
            <a:prstGeom prst="rightArrow">
              <a:avLst>
                <a:gd name="adj1" fmla="val 46509"/>
                <a:gd name="adj2" fmla="val 37620"/>
              </a:avLst>
            </a:prstGeom>
            <a:gradFill rotWithShape="1">
              <a:gsLst>
                <a:gs pos="0">
                  <a:srgbClr val="6FB157">
                    <a:gamma/>
                    <a:tint val="0"/>
                    <a:invGamma/>
                    <a:alpha val="0"/>
                  </a:srgbClr>
                </a:gs>
                <a:gs pos="100000">
                  <a:srgbClr val="6FB157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AutoShape 43"/>
            <p:cNvSpPr>
              <a:spLocks noChangeArrowheads="1"/>
            </p:cNvSpPr>
            <p:nvPr/>
          </p:nvSpPr>
          <p:spPr bwMode="blackGray">
            <a:xfrm rot="10793605" flipV="1">
              <a:off x="3698777" y="6073463"/>
              <a:ext cx="1296987" cy="755650"/>
            </a:xfrm>
            <a:prstGeom prst="rightArrow">
              <a:avLst>
                <a:gd name="adj1" fmla="val 46509"/>
                <a:gd name="adj2" fmla="val 37713"/>
              </a:avLst>
            </a:prstGeom>
            <a:gradFill rotWithShape="1">
              <a:gsLst>
                <a:gs pos="0">
                  <a:srgbClr val="EF8D21">
                    <a:gamma/>
                    <a:tint val="0"/>
                    <a:invGamma/>
                    <a:alpha val="0"/>
                  </a:srgbClr>
                </a:gs>
                <a:gs pos="100000">
                  <a:srgbClr val="EF8D2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438400" y="2232625"/>
            <a:ext cx="166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业务集中管理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流程图: 库存数据 24"/>
          <p:cNvSpPr/>
          <p:nvPr/>
        </p:nvSpPr>
        <p:spPr>
          <a:xfrm>
            <a:off x="4443142" y="2800731"/>
            <a:ext cx="758692" cy="1087592"/>
          </a:xfrm>
          <a:prstGeom prst="flowChartOnlineStorag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4562475" y="2765106"/>
            <a:ext cx="1382430" cy="1173548"/>
            <a:chOff x="6165148" y="1096005"/>
            <a:chExt cx="1382430" cy="1173548"/>
          </a:xfrm>
        </p:grpSpPr>
        <p:sp>
          <p:nvSpPr>
            <p:cNvPr id="27" name="流程图: 库存数据 26"/>
            <p:cNvSpPr/>
            <p:nvPr/>
          </p:nvSpPr>
          <p:spPr>
            <a:xfrm>
              <a:off x="6788886" y="1137413"/>
              <a:ext cx="758692" cy="1087592"/>
            </a:xfrm>
            <a:prstGeom prst="flowChartOnlineStorag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65148" y="1096005"/>
              <a:ext cx="461665" cy="117354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/>
            </a:lstStyle>
            <a:p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订单管理</a:t>
              </a: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9" name="流程图: 库存数据 28"/>
          <p:cNvSpPr/>
          <p:nvPr/>
        </p:nvSpPr>
        <p:spPr>
          <a:xfrm>
            <a:off x="6706905" y="2823939"/>
            <a:ext cx="758692" cy="1087592"/>
          </a:xfrm>
          <a:prstGeom prst="flowChartOnlineStorag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流程图: 库存数据 29"/>
          <p:cNvSpPr/>
          <p:nvPr/>
        </p:nvSpPr>
        <p:spPr>
          <a:xfrm>
            <a:off x="5944905" y="2806514"/>
            <a:ext cx="758692" cy="1087592"/>
          </a:xfrm>
          <a:prstGeom prst="flowChartOnlineStorag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库存数据 30"/>
          <p:cNvSpPr/>
          <p:nvPr/>
        </p:nvSpPr>
        <p:spPr>
          <a:xfrm>
            <a:off x="7465597" y="2823939"/>
            <a:ext cx="758692" cy="1087592"/>
          </a:xfrm>
          <a:prstGeom prst="flowChartOnlineStorag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ltGray">
          <a:xfrm>
            <a:off x="4343393" y="3962400"/>
            <a:ext cx="0" cy="1354137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ltGray">
          <a:xfrm>
            <a:off x="8380413" y="3810000"/>
            <a:ext cx="0" cy="13716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34" name="Line 51"/>
          <p:cNvSpPr>
            <a:spLocks noChangeShapeType="1"/>
          </p:cNvSpPr>
          <p:nvPr/>
        </p:nvSpPr>
        <p:spPr bwMode="ltGray">
          <a:xfrm flipH="1">
            <a:off x="5595864" y="4721225"/>
            <a:ext cx="1588" cy="460375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35" name="Line 53"/>
          <p:cNvSpPr>
            <a:spLocks noChangeShapeType="1"/>
          </p:cNvSpPr>
          <p:nvPr/>
        </p:nvSpPr>
        <p:spPr bwMode="ltGray">
          <a:xfrm flipH="1">
            <a:off x="7369175" y="4800600"/>
            <a:ext cx="22225" cy="555625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scene3d>
            <a:camera prst="orthographicFront">
              <a:rot lat="0" lon="0" rev="18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5329535" y="2743200"/>
            <a:ext cx="461665" cy="11735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/>
          </a:lstStyle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配货发货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51568" y="2788852"/>
            <a:ext cx="461665" cy="11735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/>
          </a:lstStyle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物流对账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5418" y="2810477"/>
            <a:ext cx="461665" cy="11735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/>
          </a:lstStyle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店铺管理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14110" y="2818669"/>
            <a:ext cx="461665" cy="11735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/>
          </a:lstStyle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售后业务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76920" y="1878635"/>
            <a:ext cx="166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网店管理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86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" y="1557560"/>
            <a:ext cx="9022351" cy="507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68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亮点</a:t>
            </a:r>
            <a:r>
              <a:rPr lang="en-US" altLang="zh-CN" dirty="0" smtClean="0"/>
              <a:t>3---</a:t>
            </a:r>
            <a:r>
              <a:rPr lang="zh-CN" altLang="en-US" dirty="0" smtClean="0"/>
              <a:t>促销策略</a:t>
            </a:r>
            <a:endParaRPr lang="zh-CN" altLang="en-US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219200" y="4406900"/>
            <a:ext cx="7785100" cy="1574800"/>
          </a:xfrm>
          <a:custGeom>
            <a:avLst/>
            <a:gdLst>
              <a:gd name="T0" fmla="*/ 2147483647 w 4904"/>
              <a:gd name="T1" fmla="*/ 0 h 992"/>
              <a:gd name="T2" fmla="*/ 0 w 4904"/>
              <a:gd name="T3" fmla="*/ 2147483647 h 992"/>
              <a:gd name="T4" fmla="*/ 0 w 4904"/>
              <a:gd name="T5" fmla="*/ 2147483647 h 992"/>
              <a:gd name="T6" fmla="*/ 2147483647 w 4904"/>
              <a:gd name="T7" fmla="*/ 2147483647 h 992"/>
              <a:gd name="T8" fmla="*/ 2147483647 w 4904"/>
              <a:gd name="T9" fmla="*/ 2147483647 h 992"/>
              <a:gd name="T10" fmla="*/ 2147483647 w 4904"/>
              <a:gd name="T11" fmla="*/ 0 h 992"/>
              <a:gd name="T12" fmla="*/ 2147483647 w 4904"/>
              <a:gd name="T13" fmla="*/ 0 h 9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904"/>
              <a:gd name="T22" fmla="*/ 0 h 992"/>
              <a:gd name="T23" fmla="*/ 4904 w 4904"/>
              <a:gd name="T24" fmla="*/ 992 h 9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904" h="992">
                <a:moveTo>
                  <a:pt x="982" y="0"/>
                </a:moveTo>
                <a:lnTo>
                  <a:pt x="0" y="942"/>
                </a:lnTo>
                <a:lnTo>
                  <a:pt x="0" y="992"/>
                </a:lnTo>
                <a:lnTo>
                  <a:pt x="4096" y="992"/>
                </a:lnTo>
                <a:lnTo>
                  <a:pt x="4904" y="48"/>
                </a:lnTo>
                <a:lnTo>
                  <a:pt x="4904" y="0"/>
                </a:lnTo>
                <a:lnTo>
                  <a:pt x="982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219200" y="4406900"/>
            <a:ext cx="7785100" cy="1495425"/>
          </a:xfrm>
          <a:custGeom>
            <a:avLst/>
            <a:gdLst>
              <a:gd name="T0" fmla="*/ 0 w 4904"/>
              <a:gd name="T1" fmla="*/ 2147483647 h 942"/>
              <a:gd name="T2" fmla="*/ 2147483647 w 4904"/>
              <a:gd name="T3" fmla="*/ 2147483647 h 942"/>
              <a:gd name="T4" fmla="*/ 2147483647 w 4904"/>
              <a:gd name="T5" fmla="*/ 0 h 942"/>
              <a:gd name="T6" fmla="*/ 2147483647 w 4904"/>
              <a:gd name="T7" fmla="*/ 0 h 942"/>
              <a:gd name="T8" fmla="*/ 0 w 4904"/>
              <a:gd name="T9" fmla="*/ 2147483647 h 9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04"/>
              <a:gd name="T16" fmla="*/ 0 h 942"/>
              <a:gd name="T17" fmla="*/ 4904 w 4904"/>
              <a:gd name="T18" fmla="*/ 942 h 9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04" h="942">
                <a:moveTo>
                  <a:pt x="0" y="942"/>
                </a:moveTo>
                <a:lnTo>
                  <a:pt x="4096" y="942"/>
                </a:lnTo>
                <a:lnTo>
                  <a:pt x="4904" y="0"/>
                </a:lnTo>
                <a:lnTo>
                  <a:pt x="982" y="0"/>
                </a:lnTo>
                <a:lnTo>
                  <a:pt x="0" y="942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844675" y="3930650"/>
            <a:ext cx="6680200" cy="1003300"/>
          </a:xfrm>
          <a:custGeom>
            <a:avLst/>
            <a:gdLst>
              <a:gd name="T0" fmla="*/ 0 w 4208"/>
              <a:gd name="T1" fmla="*/ 2147483647 h 632"/>
              <a:gd name="T2" fmla="*/ 2147483647 w 4208"/>
              <a:gd name="T3" fmla="*/ 2147483647 h 632"/>
              <a:gd name="T4" fmla="*/ 2147483647 w 4208"/>
              <a:gd name="T5" fmla="*/ 0 h 632"/>
              <a:gd name="T6" fmla="*/ 2147483647 w 4208"/>
              <a:gd name="T7" fmla="*/ 0 h 632"/>
              <a:gd name="T8" fmla="*/ 0 w 4208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08"/>
              <a:gd name="T16" fmla="*/ 0 h 632"/>
              <a:gd name="T17" fmla="*/ 4208 w 4208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08" h="632">
                <a:moveTo>
                  <a:pt x="0" y="632"/>
                </a:moveTo>
                <a:lnTo>
                  <a:pt x="3576" y="632"/>
                </a:lnTo>
                <a:lnTo>
                  <a:pt x="4208" y="0"/>
                </a:lnTo>
                <a:lnTo>
                  <a:pt x="748" y="0"/>
                </a:lnTo>
                <a:lnTo>
                  <a:pt x="0" y="632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857500" y="4108450"/>
            <a:ext cx="831850" cy="276225"/>
          </a:xfrm>
          <a:custGeom>
            <a:avLst/>
            <a:gdLst>
              <a:gd name="T0" fmla="*/ 0 w 524"/>
              <a:gd name="T1" fmla="*/ 2147483647 h 174"/>
              <a:gd name="T2" fmla="*/ 2147483647 w 524"/>
              <a:gd name="T3" fmla="*/ 0 h 174"/>
              <a:gd name="T4" fmla="*/ 2147483647 w 524"/>
              <a:gd name="T5" fmla="*/ 0 h 174"/>
              <a:gd name="T6" fmla="*/ 2147483647 w 524"/>
              <a:gd name="T7" fmla="*/ 2147483647 h 174"/>
              <a:gd name="T8" fmla="*/ 0 w 524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"/>
              <a:gd name="T16" fmla="*/ 0 h 174"/>
              <a:gd name="T17" fmla="*/ 524 w 524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" h="174">
                <a:moveTo>
                  <a:pt x="0" y="174"/>
                </a:moveTo>
                <a:lnTo>
                  <a:pt x="180" y="0"/>
                </a:lnTo>
                <a:lnTo>
                  <a:pt x="524" y="0"/>
                </a:lnTo>
                <a:lnTo>
                  <a:pt x="342" y="174"/>
                </a:lnTo>
                <a:lnTo>
                  <a:pt x="0" y="174"/>
                </a:lnTo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016250" y="4168775"/>
            <a:ext cx="152400" cy="149225"/>
          </a:xfrm>
          <a:custGeom>
            <a:avLst/>
            <a:gdLst>
              <a:gd name="T0" fmla="*/ 2147483647 w 96"/>
              <a:gd name="T1" fmla="*/ 0 h 94"/>
              <a:gd name="T2" fmla="*/ 0 w 96"/>
              <a:gd name="T3" fmla="*/ 2147483647 h 94"/>
              <a:gd name="T4" fmla="*/ 2147483647 w 96"/>
              <a:gd name="T5" fmla="*/ 2147483647 h 94"/>
              <a:gd name="T6" fmla="*/ 2147483647 w 96"/>
              <a:gd name="T7" fmla="*/ 0 h 94"/>
              <a:gd name="T8" fmla="*/ 2147483647 w 96"/>
              <a:gd name="T9" fmla="*/ 0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94"/>
              <a:gd name="T17" fmla="*/ 96 w 96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94">
                <a:moveTo>
                  <a:pt x="96" y="0"/>
                </a:moveTo>
                <a:lnTo>
                  <a:pt x="0" y="94"/>
                </a:lnTo>
                <a:lnTo>
                  <a:pt x="96" y="94"/>
                </a:lnTo>
                <a:lnTo>
                  <a:pt x="96" y="0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3165475" y="4168775"/>
            <a:ext cx="361950" cy="149225"/>
          </a:xfrm>
          <a:custGeom>
            <a:avLst/>
            <a:gdLst>
              <a:gd name="T0" fmla="*/ 0 w 228"/>
              <a:gd name="T1" fmla="*/ 0 h 94"/>
              <a:gd name="T2" fmla="*/ 0 w 228"/>
              <a:gd name="T3" fmla="*/ 2147483647 h 94"/>
              <a:gd name="T4" fmla="*/ 2147483647 w 228"/>
              <a:gd name="T5" fmla="*/ 2147483647 h 94"/>
              <a:gd name="T6" fmla="*/ 2147483647 w 228"/>
              <a:gd name="T7" fmla="*/ 0 h 94"/>
              <a:gd name="T8" fmla="*/ 0 w 228"/>
              <a:gd name="T9" fmla="*/ 0 h 94"/>
              <a:gd name="T10" fmla="*/ 0 w 228"/>
              <a:gd name="T11" fmla="*/ 0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"/>
              <a:gd name="T19" fmla="*/ 0 h 94"/>
              <a:gd name="T20" fmla="*/ 228 w 228"/>
              <a:gd name="T21" fmla="*/ 94 h 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" h="94">
                <a:moveTo>
                  <a:pt x="0" y="0"/>
                </a:moveTo>
                <a:lnTo>
                  <a:pt x="0" y="94"/>
                </a:lnTo>
                <a:lnTo>
                  <a:pt x="130" y="94"/>
                </a:lnTo>
                <a:lnTo>
                  <a:pt x="2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3594100" y="4108450"/>
            <a:ext cx="831850" cy="276225"/>
          </a:xfrm>
          <a:custGeom>
            <a:avLst/>
            <a:gdLst>
              <a:gd name="T0" fmla="*/ 0 w 524"/>
              <a:gd name="T1" fmla="*/ 2147483647 h 174"/>
              <a:gd name="T2" fmla="*/ 2147483647 w 524"/>
              <a:gd name="T3" fmla="*/ 0 h 174"/>
              <a:gd name="T4" fmla="*/ 2147483647 w 524"/>
              <a:gd name="T5" fmla="*/ 0 h 174"/>
              <a:gd name="T6" fmla="*/ 2147483647 w 524"/>
              <a:gd name="T7" fmla="*/ 2147483647 h 174"/>
              <a:gd name="T8" fmla="*/ 0 w 524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"/>
              <a:gd name="T16" fmla="*/ 0 h 174"/>
              <a:gd name="T17" fmla="*/ 524 w 524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" h="174">
                <a:moveTo>
                  <a:pt x="0" y="174"/>
                </a:moveTo>
                <a:lnTo>
                  <a:pt x="180" y="0"/>
                </a:lnTo>
                <a:lnTo>
                  <a:pt x="524" y="0"/>
                </a:lnTo>
                <a:lnTo>
                  <a:pt x="342" y="174"/>
                </a:lnTo>
                <a:lnTo>
                  <a:pt x="0" y="174"/>
                </a:lnTo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752850" y="4168775"/>
            <a:ext cx="152400" cy="149225"/>
          </a:xfrm>
          <a:custGeom>
            <a:avLst/>
            <a:gdLst>
              <a:gd name="T0" fmla="*/ 2147483647 w 96"/>
              <a:gd name="T1" fmla="*/ 0 h 94"/>
              <a:gd name="T2" fmla="*/ 0 w 96"/>
              <a:gd name="T3" fmla="*/ 2147483647 h 94"/>
              <a:gd name="T4" fmla="*/ 2147483647 w 96"/>
              <a:gd name="T5" fmla="*/ 2147483647 h 94"/>
              <a:gd name="T6" fmla="*/ 2147483647 w 96"/>
              <a:gd name="T7" fmla="*/ 0 h 94"/>
              <a:gd name="T8" fmla="*/ 2147483647 w 96"/>
              <a:gd name="T9" fmla="*/ 0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94"/>
              <a:gd name="T17" fmla="*/ 96 w 96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94">
                <a:moveTo>
                  <a:pt x="96" y="0"/>
                </a:moveTo>
                <a:lnTo>
                  <a:pt x="0" y="94"/>
                </a:lnTo>
                <a:lnTo>
                  <a:pt x="96" y="94"/>
                </a:lnTo>
                <a:lnTo>
                  <a:pt x="96" y="0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3902075" y="4168775"/>
            <a:ext cx="361950" cy="149225"/>
          </a:xfrm>
          <a:custGeom>
            <a:avLst/>
            <a:gdLst>
              <a:gd name="T0" fmla="*/ 0 w 228"/>
              <a:gd name="T1" fmla="*/ 0 h 94"/>
              <a:gd name="T2" fmla="*/ 0 w 228"/>
              <a:gd name="T3" fmla="*/ 2147483647 h 94"/>
              <a:gd name="T4" fmla="*/ 2147483647 w 228"/>
              <a:gd name="T5" fmla="*/ 2147483647 h 94"/>
              <a:gd name="T6" fmla="*/ 2147483647 w 228"/>
              <a:gd name="T7" fmla="*/ 0 h 94"/>
              <a:gd name="T8" fmla="*/ 0 w 228"/>
              <a:gd name="T9" fmla="*/ 0 h 94"/>
              <a:gd name="T10" fmla="*/ 0 w 228"/>
              <a:gd name="T11" fmla="*/ 0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"/>
              <a:gd name="T19" fmla="*/ 0 h 94"/>
              <a:gd name="T20" fmla="*/ 228 w 228"/>
              <a:gd name="T21" fmla="*/ 94 h 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" h="94">
                <a:moveTo>
                  <a:pt x="0" y="0"/>
                </a:moveTo>
                <a:lnTo>
                  <a:pt x="0" y="94"/>
                </a:lnTo>
                <a:lnTo>
                  <a:pt x="130" y="94"/>
                </a:lnTo>
                <a:lnTo>
                  <a:pt x="2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4329113" y="4108450"/>
            <a:ext cx="831850" cy="276225"/>
          </a:xfrm>
          <a:custGeom>
            <a:avLst/>
            <a:gdLst>
              <a:gd name="T0" fmla="*/ 0 w 524"/>
              <a:gd name="T1" fmla="*/ 2147483647 h 174"/>
              <a:gd name="T2" fmla="*/ 2147483647 w 524"/>
              <a:gd name="T3" fmla="*/ 0 h 174"/>
              <a:gd name="T4" fmla="*/ 2147483647 w 524"/>
              <a:gd name="T5" fmla="*/ 0 h 174"/>
              <a:gd name="T6" fmla="*/ 2147483647 w 524"/>
              <a:gd name="T7" fmla="*/ 2147483647 h 174"/>
              <a:gd name="T8" fmla="*/ 0 w 524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"/>
              <a:gd name="T16" fmla="*/ 0 h 174"/>
              <a:gd name="T17" fmla="*/ 524 w 524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" h="174">
                <a:moveTo>
                  <a:pt x="0" y="174"/>
                </a:moveTo>
                <a:lnTo>
                  <a:pt x="180" y="0"/>
                </a:lnTo>
                <a:lnTo>
                  <a:pt x="524" y="0"/>
                </a:lnTo>
                <a:lnTo>
                  <a:pt x="342" y="174"/>
                </a:lnTo>
                <a:lnTo>
                  <a:pt x="0" y="174"/>
                </a:lnTo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4487863" y="4168775"/>
            <a:ext cx="152400" cy="149225"/>
          </a:xfrm>
          <a:custGeom>
            <a:avLst/>
            <a:gdLst>
              <a:gd name="T0" fmla="*/ 2147483647 w 96"/>
              <a:gd name="T1" fmla="*/ 0 h 94"/>
              <a:gd name="T2" fmla="*/ 0 w 96"/>
              <a:gd name="T3" fmla="*/ 2147483647 h 94"/>
              <a:gd name="T4" fmla="*/ 2147483647 w 96"/>
              <a:gd name="T5" fmla="*/ 2147483647 h 94"/>
              <a:gd name="T6" fmla="*/ 2147483647 w 96"/>
              <a:gd name="T7" fmla="*/ 0 h 94"/>
              <a:gd name="T8" fmla="*/ 2147483647 w 96"/>
              <a:gd name="T9" fmla="*/ 0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94"/>
              <a:gd name="T17" fmla="*/ 96 w 96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94">
                <a:moveTo>
                  <a:pt x="96" y="0"/>
                </a:moveTo>
                <a:lnTo>
                  <a:pt x="0" y="94"/>
                </a:lnTo>
                <a:lnTo>
                  <a:pt x="96" y="94"/>
                </a:lnTo>
                <a:lnTo>
                  <a:pt x="96" y="0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4637088" y="4168775"/>
            <a:ext cx="361950" cy="149225"/>
          </a:xfrm>
          <a:custGeom>
            <a:avLst/>
            <a:gdLst>
              <a:gd name="T0" fmla="*/ 0 w 228"/>
              <a:gd name="T1" fmla="*/ 0 h 94"/>
              <a:gd name="T2" fmla="*/ 0 w 228"/>
              <a:gd name="T3" fmla="*/ 2147483647 h 94"/>
              <a:gd name="T4" fmla="*/ 2147483647 w 228"/>
              <a:gd name="T5" fmla="*/ 2147483647 h 94"/>
              <a:gd name="T6" fmla="*/ 2147483647 w 228"/>
              <a:gd name="T7" fmla="*/ 0 h 94"/>
              <a:gd name="T8" fmla="*/ 0 w 228"/>
              <a:gd name="T9" fmla="*/ 0 h 94"/>
              <a:gd name="T10" fmla="*/ 0 w 228"/>
              <a:gd name="T11" fmla="*/ 0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"/>
              <a:gd name="T19" fmla="*/ 0 h 94"/>
              <a:gd name="T20" fmla="*/ 228 w 228"/>
              <a:gd name="T21" fmla="*/ 94 h 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" h="94">
                <a:moveTo>
                  <a:pt x="0" y="0"/>
                </a:moveTo>
                <a:lnTo>
                  <a:pt x="0" y="94"/>
                </a:lnTo>
                <a:lnTo>
                  <a:pt x="130" y="94"/>
                </a:lnTo>
                <a:lnTo>
                  <a:pt x="2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6" name="Freeform 19"/>
          <p:cNvSpPr>
            <a:spLocks/>
          </p:cNvSpPr>
          <p:nvPr/>
        </p:nvSpPr>
        <p:spPr bwMode="auto">
          <a:xfrm>
            <a:off x="5065713" y="4108450"/>
            <a:ext cx="831850" cy="276225"/>
          </a:xfrm>
          <a:custGeom>
            <a:avLst/>
            <a:gdLst>
              <a:gd name="T0" fmla="*/ 0 w 524"/>
              <a:gd name="T1" fmla="*/ 2147483647 h 174"/>
              <a:gd name="T2" fmla="*/ 2147483647 w 524"/>
              <a:gd name="T3" fmla="*/ 0 h 174"/>
              <a:gd name="T4" fmla="*/ 2147483647 w 524"/>
              <a:gd name="T5" fmla="*/ 0 h 174"/>
              <a:gd name="T6" fmla="*/ 2147483647 w 524"/>
              <a:gd name="T7" fmla="*/ 2147483647 h 174"/>
              <a:gd name="T8" fmla="*/ 0 w 524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"/>
              <a:gd name="T16" fmla="*/ 0 h 174"/>
              <a:gd name="T17" fmla="*/ 524 w 524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" h="174">
                <a:moveTo>
                  <a:pt x="0" y="174"/>
                </a:moveTo>
                <a:lnTo>
                  <a:pt x="180" y="0"/>
                </a:lnTo>
                <a:lnTo>
                  <a:pt x="524" y="0"/>
                </a:lnTo>
                <a:lnTo>
                  <a:pt x="342" y="174"/>
                </a:lnTo>
                <a:lnTo>
                  <a:pt x="0" y="174"/>
                </a:lnTo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7" name="Freeform 20"/>
          <p:cNvSpPr>
            <a:spLocks/>
          </p:cNvSpPr>
          <p:nvPr/>
        </p:nvSpPr>
        <p:spPr bwMode="auto">
          <a:xfrm>
            <a:off x="5224463" y="4168775"/>
            <a:ext cx="152400" cy="149225"/>
          </a:xfrm>
          <a:custGeom>
            <a:avLst/>
            <a:gdLst>
              <a:gd name="T0" fmla="*/ 2147483647 w 96"/>
              <a:gd name="T1" fmla="*/ 0 h 94"/>
              <a:gd name="T2" fmla="*/ 0 w 96"/>
              <a:gd name="T3" fmla="*/ 2147483647 h 94"/>
              <a:gd name="T4" fmla="*/ 2147483647 w 96"/>
              <a:gd name="T5" fmla="*/ 2147483647 h 94"/>
              <a:gd name="T6" fmla="*/ 2147483647 w 96"/>
              <a:gd name="T7" fmla="*/ 0 h 94"/>
              <a:gd name="T8" fmla="*/ 2147483647 w 96"/>
              <a:gd name="T9" fmla="*/ 0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94"/>
              <a:gd name="T17" fmla="*/ 96 w 96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94">
                <a:moveTo>
                  <a:pt x="96" y="0"/>
                </a:moveTo>
                <a:lnTo>
                  <a:pt x="0" y="94"/>
                </a:lnTo>
                <a:lnTo>
                  <a:pt x="96" y="94"/>
                </a:lnTo>
                <a:lnTo>
                  <a:pt x="96" y="0"/>
                </a:lnTo>
                <a:close/>
              </a:path>
            </a:pathLst>
          </a:custGeom>
          <a:solidFill>
            <a:srgbClr val="8000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8" name="Freeform 21"/>
          <p:cNvSpPr>
            <a:spLocks/>
          </p:cNvSpPr>
          <p:nvPr/>
        </p:nvSpPr>
        <p:spPr bwMode="auto">
          <a:xfrm>
            <a:off x="5373688" y="4168775"/>
            <a:ext cx="361950" cy="149225"/>
          </a:xfrm>
          <a:custGeom>
            <a:avLst/>
            <a:gdLst>
              <a:gd name="T0" fmla="*/ 0 w 228"/>
              <a:gd name="T1" fmla="*/ 0 h 94"/>
              <a:gd name="T2" fmla="*/ 0 w 228"/>
              <a:gd name="T3" fmla="*/ 2147483647 h 94"/>
              <a:gd name="T4" fmla="*/ 2147483647 w 228"/>
              <a:gd name="T5" fmla="*/ 2147483647 h 94"/>
              <a:gd name="T6" fmla="*/ 2147483647 w 228"/>
              <a:gd name="T7" fmla="*/ 0 h 94"/>
              <a:gd name="T8" fmla="*/ 0 w 228"/>
              <a:gd name="T9" fmla="*/ 0 h 94"/>
              <a:gd name="T10" fmla="*/ 0 w 228"/>
              <a:gd name="T11" fmla="*/ 0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"/>
              <a:gd name="T19" fmla="*/ 0 h 94"/>
              <a:gd name="T20" fmla="*/ 228 w 228"/>
              <a:gd name="T21" fmla="*/ 94 h 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" h="94">
                <a:moveTo>
                  <a:pt x="0" y="0"/>
                </a:moveTo>
                <a:lnTo>
                  <a:pt x="0" y="94"/>
                </a:lnTo>
                <a:lnTo>
                  <a:pt x="130" y="94"/>
                </a:lnTo>
                <a:lnTo>
                  <a:pt x="2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9" name="Freeform 23"/>
          <p:cNvSpPr>
            <a:spLocks/>
          </p:cNvSpPr>
          <p:nvPr/>
        </p:nvSpPr>
        <p:spPr bwMode="auto">
          <a:xfrm>
            <a:off x="5800725" y="4108450"/>
            <a:ext cx="831850" cy="276225"/>
          </a:xfrm>
          <a:custGeom>
            <a:avLst/>
            <a:gdLst>
              <a:gd name="T0" fmla="*/ 0 w 524"/>
              <a:gd name="T1" fmla="*/ 2147483647 h 174"/>
              <a:gd name="T2" fmla="*/ 2147483647 w 524"/>
              <a:gd name="T3" fmla="*/ 0 h 174"/>
              <a:gd name="T4" fmla="*/ 2147483647 w 524"/>
              <a:gd name="T5" fmla="*/ 0 h 174"/>
              <a:gd name="T6" fmla="*/ 2147483647 w 524"/>
              <a:gd name="T7" fmla="*/ 2147483647 h 174"/>
              <a:gd name="T8" fmla="*/ 0 w 524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"/>
              <a:gd name="T16" fmla="*/ 0 h 174"/>
              <a:gd name="T17" fmla="*/ 524 w 524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" h="174">
                <a:moveTo>
                  <a:pt x="0" y="174"/>
                </a:moveTo>
                <a:lnTo>
                  <a:pt x="180" y="0"/>
                </a:lnTo>
                <a:lnTo>
                  <a:pt x="524" y="0"/>
                </a:lnTo>
                <a:lnTo>
                  <a:pt x="342" y="174"/>
                </a:lnTo>
                <a:lnTo>
                  <a:pt x="0" y="174"/>
                </a:lnTo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Freeform 24"/>
          <p:cNvSpPr>
            <a:spLocks/>
          </p:cNvSpPr>
          <p:nvPr/>
        </p:nvSpPr>
        <p:spPr bwMode="auto">
          <a:xfrm>
            <a:off x="5959475" y="4168775"/>
            <a:ext cx="152400" cy="149225"/>
          </a:xfrm>
          <a:custGeom>
            <a:avLst/>
            <a:gdLst>
              <a:gd name="T0" fmla="*/ 2147483647 w 96"/>
              <a:gd name="T1" fmla="*/ 0 h 94"/>
              <a:gd name="T2" fmla="*/ 0 w 96"/>
              <a:gd name="T3" fmla="*/ 2147483647 h 94"/>
              <a:gd name="T4" fmla="*/ 2147483647 w 96"/>
              <a:gd name="T5" fmla="*/ 2147483647 h 94"/>
              <a:gd name="T6" fmla="*/ 2147483647 w 96"/>
              <a:gd name="T7" fmla="*/ 0 h 94"/>
              <a:gd name="T8" fmla="*/ 2147483647 w 96"/>
              <a:gd name="T9" fmla="*/ 0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94"/>
              <a:gd name="T17" fmla="*/ 96 w 96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94">
                <a:moveTo>
                  <a:pt x="96" y="0"/>
                </a:moveTo>
                <a:lnTo>
                  <a:pt x="0" y="94"/>
                </a:lnTo>
                <a:lnTo>
                  <a:pt x="96" y="94"/>
                </a:lnTo>
                <a:lnTo>
                  <a:pt x="9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1" name="Freeform 25"/>
          <p:cNvSpPr>
            <a:spLocks/>
          </p:cNvSpPr>
          <p:nvPr/>
        </p:nvSpPr>
        <p:spPr bwMode="auto">
          <a:xfrm>
            <a:off x="6108700" y="4168775"/>
            <a:ext cx="361950" cy="149225"/>
          </a:xfrm>
          <a:custGeom>
            <a:avLst/>
            <a:gdLst>
              <a:gd name="T0" fmla="*/ 0 w 228"/>
              <a:gd name="T1" fmla="*/ 0 h 94"/>
              <a:gd name="T2" fmla="*/ 0 w 228"/>
              <a:gd name="T3" fmla="*/ 2147483647 h 94"/>
              <a:gd name="T4" fmla="*/ 2147483647 w 228"/>
              <a:gd name="T5" fmla="*/ 2147483647 h 94"/>
              <a:gd name="T6" fmla="*/ 2147483647 w 228"/>
              <a:gd name="T7" fmla="*/ 0 h 94"/>
              <a:gd name="T8" fmla="*/ 0 w 228"/>
              <a:gd name="T9" fmla="*/ 0 h 94"/>
              <a:gd name="T10" fmla="*/ 0 w 228"/>
              <a:gd name="T11" fmla="*/ 0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"/>
              <a:gd name="T19" fmla="*/ 0 h 94"/>
              <a:gd name="T20" fmla="*/ 228 w 228"/>
              <a:gd name="T21" fmla="*/ 94 h 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" h="94">
                <a:moveTo>
                  <a:pt x="0" y="0"/>
                </a:moveTo>
                <a:lnTo>
                  <a:pt x="0" y="94"/>
                </a:lnTo>
                <a:lnTo>
                  <a:pt x="130" y="94"/>
                </a:lnTo>
                <a:lnTo>
                  <a:pt x="2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2" name="Freeform 27"/>
          <p:cNvSpPr>
            <a:spLocks/>
          </p:cNvSpPr>
          <p:nvPr/>
        </p:nvSpPr>
        <p:spPr bwMode="auto">
          <a:xfrm>
            <a:off x="6537325" y="4108450"/>
            <a:ext cx="831850" cy="276225"/>
          </a:xfrm>
          <a:custGeom>
            <a:avLst/>
            <a:gdLst>
              <a:gd name="T0" fmla="*/ 0 w 524"/>
              <a:gd name="T1" fmla="*/ 2147483647 h 174"/>
              <a:gd name="T2" fmla="*/ 2147483647 w 524"/>
              <a:gd name="T3" fmla="*/ 0 h 174"/>
              <a:gd name="T4" fmla="*/ 2147483647 w 524"/>
              <a:gd name="T5" fmla="*/ 0 h 174"/>
              <a:gd name="T6" fmla="*/ 2147483647 w 524"/>
              <a:gd name="T7" fmla="*/ 2147483647 h 174"/>
              <a:gd name="T8" fmla="*/ 0 w 524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"/>
              <a:gd name="T16" fmla="*/ 0 h 174"/>
              <a:gd name="T17" fmla="*/ 524 w 524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" h="174">
                <a:moveTo>
                  <a:pt x="0" y="174"/>
                </a:moveTo>
                <a:lnTo>
                  <a:pt x="180" y="0"/>
                </a:lnTo>
                <a:lnTo>
                  <a:pt x="524" y="0"/>
                </a:lnTo>
                <a:lnTo>
                  <a:pt x="342" y="174"/>
                </a:lnTo>
                <a:lnTo>
                  <a:pt x="0" y="174"/>
                </a:lnTo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3" name="Freeform 28"/>
          <p:cNvSpPr>
            <a:spLocks/>
          </p:cNvSpPr>
          <p:nvPr/>
        </p:nvSpPr>
        <p:spPr bwMode="auto">
          <a:xfrm>
            <a:off x="6696075" y="4168775"/>
            <a:ext cx="152400" cy="149225"/>
          </a:xfrm>
          <a:custGeom>
            <a:avLst/>
            <a:gdLst>
              <a:gd name="T0" fmla="*/ 2147483647 w 96"/>
              <a:gd name="T1" fmla="*/ 0 h 94"/>
              <a:gd name="T2" fmla="*/ 0 w 96"/>
              <a:gd name="T3" fmla="*/ 2147483647 h 94"/>
              <a:gd name="T4" fmla="*/ 2147483647 w 96"/>
              <a:gd name="T5" fmla="*/ 2147483647 h 94"/>
              <a:gd name="T6" fmla="*/ 2147483647 w 96"/>
              <a:gd name="T7" fmla="*/ 0 h 94"/>
              <a:gd name="T8" fmla="*/ 2147483647 w 96"/>
              <a:gd name="T9" fmla="*/ 0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94"/>
              <a:gd name="T17" fmla="*/ 96 w 96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94">
                <a:moveTo>
                  <a:pt x="96" y="0"/>
                </a:moveTo>
                <a:lnTo>
                  <a:pt x="0" y="94"/>
                </a:lnTo>
                <a:lnTo>
                  <a:pt x="96" y="94"/>
                </a:lnTo>
                <a:lnTo>
                  <a:pt x="9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4" name="Freeform 29"/>
          <p:cNvSpPr>
            <a:spLocks/>
          </p:cNvSpPr>
          <p:nvPr/>
        </p:nvSpPr>
        <p:spPr bwMode="auto">
          <a:xfrm>
            <a:off x="6845300" y="4168775"/>
            <a:ext cx="361950" cy="149225"/>
          </a:xfrm>
          <a:custGeom>
            <a:avLst/>
            <a:gdLst>
              <a:gd name="T0" fmla="*/ 0 w 228"/>
              <a:gd name="T1" fmla="*/ 0 h 94"/>
              <a:gd name="T2" fmla="*/ 0 w 228"/>
              <a:gd name="T3" fmla="*/ 2147483647 h 94"/>
              <a:gd name="T4" fmla="*/ 2147483647 w 228"/>
              <a:gd name="T5" fmla="*/ 2147483647 h 94"/>
              <a:gd name="T6" fmla="*/ 2147483647 w 228"/>
              <a:gd name="T7" fmla="*/ 0 h 94"/>
              <a:gd name="T8" fmla="*/ 0 w 228"/>
              <a:gd name="T9" fmla="*/ 0 h 94"/>
              <a:gd name="T10" fmla="*/ 0 w 228"/>
              <a:gd name="T11" fmla="*/ 0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"/>
              <a:gd name="T19" fmla="*/ 0 h 94"/>
              <a:gd name="T20" fmla="*/ 228 w 228"/>
              <a:gd name="T21" fmla="*/ 94 h 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" h="94">
                <a:moveTo>
                  <a:pt x="0" y="0"/>
                </a:moveTo>
                <a:lnTo>
                  <a:pt x="0" y="94"/>
                </a:lnTo>
                <a:lnTo>
                  <a:pt x="130" y="94"/>
                </a:lnTo>
                <a:lnTo>
                  <a:pt x="2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5" name="Freeform 31"/>
          <p:cNvSpPr>
            <a:spLocks/>
          </p:cNvSpPr>
          <p:nvPr/>
        </p:nvSpPr>
        <p:spPr bwMode="auto">
          <a:xfrm>
            <a:off x="7272338" y="4108450"/>
            <a:ext cx="831850" cy="276225"/>
          </a:xfrm>
          <a:custGeom>
            <a:avLst/>
            <a:gdLst>
              <a:gd name="T0" fmla="*/ 0 w 524"/>
              <a:gd name="T1" fmla="*/ 2147483647 h 174"/>
              <a:gd name="T2" fmla="*/ 2147483647 w 524"/>
              <a:gd name="T3" fmla="*/ 0 h 174"/>
              <a:gd name="T4" fmla="*/ 2147483647 w 524"/>
              <a:gd name="T5" fmla="*/ 0 h 174"/>
              <a:gd name="T6" fmla="*/ 2147483647 w 524"/>
              <a:gd name="T7" fmla="*/ 2147483647 h 174"/>
              <a:gd name="T8" fmla="*/ 0 w 524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"/>
              <a:gd name="T16" fmla="*/ 0 h 174"/>
              <a:gd name="T17" fmla="*/ 524 w 524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" h="174">
                <a:moveTo>
                  <a:pt x="0" y="174"/>
                </a:moveTo>
                <a:lnTo>
                  <a:pt x="180" y="0"/>
                </a:lnTo>
                <a:lnTo>
                  <a:pt x="524" y="0"/>
                </a:lnTo>
                <a:lnTo>
                  <a:pt x="342" y="174"/>
                </a:lnTo>
                <a:lnTo>
                  <a:pt x="0" y="174"/>
                </a:lnTo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6" name="Freeform 32"/>
          <p:cNvSpPr>
            <a:spLocks/>
          </p:cNvSpPr>
          <p:nvPr/>
        </p:nvSpPr>
        <p:spPr bwMode="auto">
          <a:xfrm>
            <a:off x="7431088" y="4168775"/>
            <a:ext cx="152400" cy="149225"/>
          </a:xfrm>
          <a:custGeom>
            <a:avLst/>
            <a:gdLst>
              <a:gd name="T0" fmla="*/ 2147483647 w 96"/>
              <a:gd name="T1" fmla="*/ 0 h 94"/>
              <a:gd name="T2" fmla="*/ 0 w 96"/>
              <a:gd name="T3" fmla="*/ 2147483647 h 94"/>
              <a:gd name="T4" fmla="*/ 2147483647 w 96"/>
              <a:gd name="T5" fmla="*/ 2147483647 h 94"/>
              <a:gd name="T6" fmla="*/ 2147483647 w 96"/>
              <a:gd name="T7" fmla="*/ 0 h 94"/>
              <a:gd name="T8" fmla="*/ 2147483647 w 96"/>
              <a:gd name="T9" fmla="*/ 0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94"/>
              <a:gd name="T17" fmla="*/ 96 w 96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94">
                <a:moveTo>
                  <a:pt x="96" y="0"/>
                </a:moveTo>
                <a:lnTo>
                  <a:pt x="0" y="94"/>
                </a:lnTo>
                <a:lnTo>
                  <a:pt x="96" y="94"/>
                </a:lnTo>
                <a:lnTo>
                  <a:pt x="9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7" name="Freeform 33"/>
          <p:cNvSpPr>
            <a:spLocks/>
          </p:cNvSpPr>
          <p:nvPr/>
        </p:nvSpPr>
        <p:spPr bwMode="auto">
          <a:xfrm>
            <a:off x="7580313" y="4168775"/>
            <a:ext cx="361950" cy="149225"/>
          </a:xfrm>
          <a:custGeom>
            <a:avLst/>
            <a:gdLst>
              <a:gd name="T0" fmla="*/ 0 w 228"/>
              <a:gd name="T1" fmla="*/ 0 h 94"/>
              <a:gd name="T2" fmla="*/ 0 w 228"/>
              <a:gd name="T3" fmla="*/ 2147483647 h 94"/>
              <a:gd name="T4" fmla="*/ 2147483647 w 228"/>
              <a:gd name="T5" fmla="*/ 2147483647 h 94"/>
              <a:gd name="T6" fmla="*/ 2147483647 w 228"/>
              <a:gd name="T7" fmla="*/ 0 h 94"/>
              <a:gd name="T8" fmla="*/ 0 w 228"/>
              <a:gd name="T9" fmla="*/ 0 h 94"/>
              <a:gd name="T10" fmla="*/ 0 w 228"/>
              <a:gd name="T11" fmla="*/ 0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"/>
              <a:gd name="T19" fmla="*/ 0 h 94"/>
              <a:gd name="T20" fmla="*/ 228 w 228"/>
              <a:gd name="T21" fmla="*/ 94 h 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" h="94">
                <a:moveTo>
                  <a:pt x="0" y="0"/>
                </a:moveTo>
                <a:lnTo>
                  <a:pt x="0" y="94"/>
                </a:lnTo>
                <a:lnTo>
                  <a:pt x="130" y="94"/>
                </a:lnTo>
                <a:lnTo>
                  <a:pt x="2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8" name="Freeform 35"/>
          <p:cNvSpPr>
            <a:spLocks/>
          </p:cNvSpPr>
          <p:nvPr/>
        </p:nvSpPr>
        <p:spPr bwMode="auto">
          <a:xfrm>
            <a:off x="2519363" y="4479925"/>
            <a:ext cx="831850" cy="276225"/>
          </a:xfrm>
          <a:custGeom>
            <a:avLst/>
            <a:gdLst>
              <a:gd name="T0" fmla="*/ 0 w 524"/>
              <a:gd name="T1" fmla="*/ 2147483647 h 174"/>
              <a:gd name="T2" fmla="*/ 2147483647 w 524"/>
              <a:gd name="T3" fmla="*/ 0 h 174"/>
              <a:gd name="T4" fmla="*/ 2147483647 w 524"/>
              <a:gd name="T5" fmla="*/ 0 h 174"/>
              <a:gd name="T6" fmla="*/ 2147483647 w 524"/>
              <a:gd name="T7" fmla="*/ 2147483647 h 174"/>
              <a:gd name="T8" fmla="*/ 0 w 524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"/>
              <a:gd name="T16" fmla="*/ 0 h 174"/>
              <a:gd name="T17" fmla="*/ 524 w 524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" h="174">
                <a:moveTo>
                  <a:pt x="0" y="174"/>
                </a:moveTo>
                <a:lnTo>
                  <a:pt x="180" y="0"/>
                </a:lnTo>
                <a:lnTo>
                  <a:pt x="524" y="0"/>
                </a:lnTo>
                <a:lnTo>
                  <a:pt x="342" y="174"/>
                </a:lnTo>
                <a:lnTo>
                  <a:pt x="0" y="174"/>
                </a:lnTo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36"/>
          <p:cNvSpPr>
            <a:spLocks/>
          </p:cNvSpPr>
          <p:nvPr/>
        </p:nvSpPr>
        <p:spPr bwMode="auto">
          <a:xfrm>
            <a:off x="2678113" y="4540250"/>
            <a:ext cx="152400" cy="149225"/>
          </a:xfrm>
          <a:custGeom>
            <a:avLst/>
            <a:gdLst>
              <a:gd name="T0" fmla="*/ 2147483647 w 96"/>
              <a:gd name="T1" fmla="*/ 0 h 94"/>
              <a:gd name="T2" fmla="*/ 0 w 96"/>
              <a:gd name="T3" fmla="*/ 2147483647 h 94"/>
              <a:gd name="T4" fmla="*/ 2147483647 w 96"/>
              <a:gd name="T5" fmla="*/ 2147483647 h 94"/>
              <a:gd name="T6" fmla="*/ 2147483647 w 96"/>
              <a:gd name="T7" fmla="*/ 0 h 94"/>
              <a:gd name="T8" fmla="*/ 2147483647 w 96"/>
              <a:gd name="T9" fmla="*/ 0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94"/>
              <a:gd name="T17" fmla="*/ 96 w 96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94">
                <a:moveTo>
                  <a:pt x="96" y="0"/>
                </a:moveTo>
                <a:lnTo>
                  <a:pt x="0" y="94"/>
                </a:lnTo>
                <a:lnTo>
                  <a:pt x="96" y="94"/>
                </a:lnTo>
                <a:lnTo>
                  <a:pt x="9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37"/>
          <p:cNvSpPr>
            <a:spLocks/>
          </p:cNvSpPr>
          <p:nvPr/>
        </p:nvSpPr>
        <p:spPr bwMode="auto">
          <a:xfrm>
            <a:off x="2827338" y="4540250"/>
            <a:ext cx="361950" cy="149225"/>
          </a:xfrm>
          <a:custGeom>
            <a:avLst/>
            <a:gdLst>
              <a:gd name="T0" fmla="*/ 0 w 228"/>
              <a:gd name="T1" fmla="*/ 0 h 94"/>
              <a:gd name="T2" fmla="*/ 0 w 228"/>
              <a:gd name="T3" fmla="*/ 2147483647 h 94"/>
              <a:gd name="T4" fmla="*/ 2147483647 w 228"/>
              <a:gd name="T5" fmla="*/ 2147483647 h 94"/>
              <a:gd name="T6" fmla="*/ 2147483647 w 228"/>
              <a:gd name="T7" fmla="*/ 0 h 94"/>
              <a:gd name="T8" fmla="*/ 0 w 228"/>
              <a:gd name="T9" fmla="*/ 0 h 94"/>
              <a:gd name="T10" fmla="*/ 0 w 228"/>
              <a:gd name="T11" fmla="*/ 0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"/>
              <a:gd name="T19" fmla="*/ 0 h 94"/>
              <a:gd name="T20" fmla="*/ 228 w 228"/>
              <a:gd name="T21" fmla="*/ 94 h 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" h="94">
                <a:moveTo>
                  <a:pt x="0" y="0"/>
                </a:moveTo>
                <a:lnTo>
                  <a:pt x="0" y="94"/>
                </a:lnTo>
                <a:lnTo>
                  <a:pt x="130" y="94"/>
                </a:lnTo>
                <a:lnTo>
                  <a:pt x="2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1" name="Freeform 39"/>
          <p:cNvSpPr>
            <a:spLocks/>
          </p:cNvSpPr>
          <p:nvPr/>
        </p:nvSpPr>
        <p:spPr bwMode="auto">
          <a:xfrm>
            <a:off x="3255963" y="4479925"/>
            <a:ext cx="831850" cy="276225"/>
          </a:xfrm>
          <a:custGeom>
            <a:avLst/>
            <a:gdLst>
              <a:gd name="T0" fmla="*/ 0 w 524"/>
              <a:gd name="T1" fmla="*/ 2147483647 h 174"/>
              <a:gd name="T2" fmla="*/ 2147483647 w 524"/>
              <a:gd name="T3" fmla="*/ 0 h 174"/>
              <a:gd name="T4" fmla="*/ 2147483647 w 524"/>
              <a:gd name="T5" fmla="*/ 0 h 174"/>
              <a:gd name="T6" fmla="*/ 2147483647 w 524"/>
              <a:gd name="T7" fmla="*/ 2147483647 h 174"/>
              <a:gd name="T8" fmla="*/ 0 w 524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"/>
              <a:gd name="T16" fmla="*/ 0 h 174"/>
              <a:gd name="T17" fmla="*/ 524 w 524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" h="174">
                <a:moveTo>
                  <a:pt x="0" y="174"/>
                </a:moveTo>
                <a:lnTo>
                  <a:pt x="180" y="0"/>
                </a:lnTo>
                <a:lnTo>
                  <a:pt x="524" y="0"/>
                </a:lnTo>
                <a:lnTo>
                  <a:pt x="342" y="174"/>
                </a:lnTo>
                <a:lnTo>
                  <a:pt x="0" y="174"/>
                </a:lnTo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40"/>
          <p:cNvSpPr>
            <a:spLocks/>
          </p:cNvSpPr>
          <p:nvPr/>
        </p:nvSpPr>
        <p:spPr bwMode="auto">
          <a:xfrm>
            <a:off x="3414713" y="4540250"/>
            <a:ext cx="152400" cy="149225"/>
          </a:xfrm>
          <a:custGeom>
            <a:avLst/>
            <a:gdLst>
              <a:gd name="T0" fmla="*/ 2147483647 w 96"/>
              <a:gd name="T1" fmla="*/ 0 h 94"/>
              <a:gd name="T2" fmla="*/ 0 w 96"/>
              <a:gd name="T3" fmla="*/ 2147483647 h 94"/>
              <a:gd name="T4" fmla="*/ 2147483647 w 96"/>
              <a:gd name="T5" fmla="*/ 2147483647 h 94"/>
              <a:gd name="T6" fmla="*/ 2147483647 w 96"/>
              <a:gd name="T7" fmla="*/ 0 h 94"/>
              <a:gd name="T8" fmla="*/ 2147483647 w 96"/>
              <a:gd name="T9" fmla="*/ 0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94"/>
              <a:gd name="T17" fmla="*/ 96 w 96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94">
                <a:moveTo>
                  <a:pt x="96" y="0"/>
                </a:moveTo>
                <a:lnTo>
                  <a:pt x="0" y="94"/>
                </a:lnTo>
                <a:lnTo>
                  <a:pt x="96" y="94"/>
                </a:lnTo>
                <a:lnTo>
                  <a:pt x="9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41"/>
          <p:cNvSpPr>
            <a:spLocks/>
          </p:cNvSpPr>
          <p:nvPr/>
        </p:nvSpPr>
        <p:spPr bwMode="auto">
          <a:xfrm>
            <a:off x="3563938" y="4540250"/>
            <a:ext cx="361950" cy="149225"/>
          </a:xfrm>
          <a:custGeom>
            <a:avLst/>
            <a:gdLst>
              <a:gd name="T0" fmla="*/ 0 w 228"/>
              <a:gd name="T1" fmla="*/ 0 h 94"/>
              <a:gd name="T2" fmla="*/ 0 w 228"/>
              <a:gd name="T3" fmla="*/ 2147483647 h 94"/>
              <a:gd name="T4" fmla="*/ 2147483647 w 228"/>
              <a:gd name="T5" fmla="*/ 2147483647 h 94"/>
              <a:gd name="T6" fmla="*/ 2147483647 w 228"/>
              <a:gd name="T7" fmla="*/ 0 h 94"/>
              <a:gd name="T8" fmla="*/ 0 w 228"/>
              <a:gd name="T9" fmla="*/ 0 h 94"/>
              <a:gd name="T10" fmla="*/ 0 w 228"/>
              <a:gd name="T11" fmla="*/ 0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"/>
              <a:gd name="T19" fmla="*/ 0 h 94"/>
              <a:gd name="T20" fmla="*/ 228 w 228"/>
              <a:gd name="T21" fmla="*/ 94 h 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" h="94">
                <a:moveTo>
                  <a:pt x="0" y="0"/>
                </a:moveTo>
                <a:lnTo>
                  <a:pt x="0" y="94"/>
                </a:lnTo>
                <a:lnTo>
                  <a:pt x="130" y="94"/>
                </a:lnTo>
                <a:lnTo>
                  <a:pt x="2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4" name="Freeform 43"/>
          <p:cNvSpPr>
            <a:spLocks/>
          </p:cNvSpPr>
          <p:nvPr/>
        </p:nvSpPr>
        <p:spPr bwMode="auto">
          <a:xfrm>
            <a:off x="3990975" y="4479925"/>
            <a:ext cx="831850" cy="276225"/>
          </a:xfrm>
          <a:custGeom>
            <a:avLst/>
            <a:gdLst>
              <a:gd name="T0" fmla="*/ 0 w 524"/>
              <a:gd name="T1" fmla="*/ 2147483647 h 174"/>
              <a:gd name="T2" fmla="*/ 2147483647 w 524"/>
              <a:gd name="T3" fmla="*/ 0 h 174"/>
              <a:gd name="T4" fmla="*/ 2147483647 w 524"/>
              <a:gd name="T5" fmla="*/ 0 h 174"/>
              <a:gd name="T6" fmla="*/ 2147483647 w 524"/>
              <a:gd name="T7" fmla="*/ 2147483647 h 174"/>
              <a:gd name="T8" fmla="*/ 0 w 524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"/>
              <a:gd name="T16" fmla="*/ 0 h 174"/>
              <a:gd name="T17" fmla="*/ 524 w 524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" h="174">
                <a:moveTo>
                  <a:pt x="0" y="174"/>
                </a:moveTo>
                <a:lnTo>
                  <a:pt x="180" y="0"/>
                </a:lnTo>
                <a:lnTo>
                  <a:pt x="524" y="0"/>
                </a:lnTo>
                <a:lnTo>
                  <a:pt x="342" y="174"/>
                </a:lnTo>
                <a:lnTo>
                  <a:pt x="0" y="174"/>
                </a:lnTo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44"/>
          <p:cNvSpPr>
            <a:spLocks/>
          </p:cNvSpPr>
          <p:nvPr/>
        </p:nvSpPr>
        <p:spPr bwMode="auto">
          <a:xfrm>
            <a:off x="4149725" y="4540250"/>
            <a:ext cx="152400" cy="149225"/>
          </a:xfrm>
          <a:custGeom>
            <a:avLst/>
            <a:gdLst>
              <a:gd name="T0" fmla="*/ 2147483647 w 96"/>
              <a:gd name="T1" fmla="*/ 0 h 94"/>
              <a:gd name="T2" fmla="*/ 0 w 96"/>
              <a:gd name="T3" fmla="*/ 2147483647 h 94"/>
              <a:gd name="T4" fmla="*/ 2147483647 w 96"/>
              <a:gd name="T5" fmla="*/ 2147483647 h 94"/>
              <a:gd name="T6" fmla="*/ 2147483647 w 96"/>
              <a:gd name="T7" fmla="*/ 0 h 94"/>
              <a:gd name="T8" fmla="*/ 2147483647 w 96"/>
              <a:gd name="T9" fmla="*/ 0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94"/>
              <a:gd name="T17" fmla="*/ 96 w 96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94">
                <a:moveTo>
                  <a:pt x="96" y="0"/>
                </a:moveTo>
                <a:lnTo>
                  <a:pt x="0" y="94"/>
                </a:lnTo>
                <a:lnTo>
                  <a:pt x="96" y="94"/>
                </a:lnTo>
                <a:lnTo>
                  <a:pt x="9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45"/>
          <p:cNvSpPr>
            <a:spLocks/>
          </p:cNvSpPr>
          <p:nvPr/>
        </p:nvSpPr>
        <p:spPr bwMode="auto">
          <a:xfrm>
            <a:off x="4298950" y="4540250"/>
            <a:ext cx="361950" cy="149225"/>
          </a:xfrm>
          <a:custGeom>
            <a:avLst/>
            <a:gdLst>
              <a:gd name="T0" fmla="*/ 0 w 228"/>
              <a:gd name="T1" fmla="*/ 0 h 94"/>
              <a:gd name="T2" fmla="*/ 0 w 228"/>
              <a:gd name="T3" fmla="*/ 2147483647 h 94"/>
              <a:gd name="T4" fmla="*/ 2147483647 w 228"/>
              <a:gd name="T5" fmla="*/ 2147483647 h 94"/>
              <a:gd name="T6" fmla="*/ 2147483647 w 228"/>
              <a:gd name="T7" fmla="*/ 0 h 94"/>
              <a:gd name="T8" fmla="*/ 0 w 228"/>
              <a:gd name="T9" fmla="*/ 0 h 94"/>
              <a:gd name="T10" fmla="*/ 0 w 228"/>
              <a:gd name="T11" fmla="*/ 0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"/>
              <a:gd name="T19" fmla="*/ 0 h 94"/>
              <a:gd name="T20" fmla="*/ 228 w 228"/>
              <a:gd name="T21" fmla="*/ 94 h 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" h="94">
                <a:moveTo>
                  <a:pt x="0" y="0"/>
                </a:moveTo>
                <a:lnTo>
                  <a:pt x="0" y="94"/>
                </a:lnTo>
                <a:lnTo>
                  <a:pt x="130" y="94"/>
                </a:lnTo>
                <a:lnTo>
                  <a:pt x="2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7" name="Freeform 47"/>
          <p:cNvSpPr>
            <a:spLocks/>
          </p:cNvSpPr>
          <p:nvPr/>
        </p:nvSpPr>
        <p:spPr bwMode="auto">
          <a:xfrm>
            <a:off x="4727575" y="4479925"/>
            <a:ext cx="831850" cy="276225"/>
          </a:xfrm>
          <a:custGeom>
            <a:avLst/>
            <a:gdLst>
              <a:gd name="T0" fmla="*/ 0 w 524"/>
              <a:gd name="T1" fmla="*/ 2147483647 h 174"/>
              <a:gd name="T2" fmla="*/ 2147483647 w 524"/>
              <a:gd name="T3" fmla="*/ 0 h 174"/>
              <a:gd name="T4" fmla="*/ 2147483647 w 524"/>
              <a:gd name="T5" fmla="*/ 0 h 174"/>
              <a:gd name="T6" fmla="*/ 2147483647 w 524"/>
              <a:gd name="T7" fmla="*/ 2147483647 h 174"/>
              <a:gd name="T8" fmla="*/ 0 w 524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"/>
              <a:gd name="T16" fmla="*/ 0 h 174"/>
              <a:gd name="T17" fmla="*/ 524 w 524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" h="174">
                <a:moveTo>
                  <a:pt x="0" y="174"/>
                </a:moveTo>
                <a:lnTo>
                  <a:pt x="180" y="0"/>
                </a:lnTo>
                <a:lnTo>
                  <a:pt x="524" y="0"/>
                </a:lnTo>
                <a:lnTo>
                  <a:pt x="342" y="174"/>
                </a:lnTo>
                <a:lnTo>
                  <a:pt x="0" y="174"/>
                </a:lnTo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48"/>
          <p:cNvSpPr>
            <a:spLocks/>
          </p:cNvSpPr>
          <p:nvPr/>
        </p:nvSpPr>
        <p:spPr bwMode="auto">
          <a:xfrm>
            <a:off x="4886325" y="4540250"/>
            <a:ext cx="152400" cy="149225"/>
          </a:xfrm>
          <a:custGeom>
            <a:avLst/>
            <a:gdLst>
              <a:gd name="T0" fmla="*/ 2147483647 w 96"/>
              <a:gd name="T1" fmla="*/ 0 h 94"/>
              <a:gd name="T2" fmla="*/ 0 w 96"/>
              <a:gd name="T3" fmla="*/ 2147483647 h 94"/>
              <a:gd name="T4" fmla="*/ 2147483647 w 96"/>
              <a:gd name="T5" fmla="*/ 2147483647 h 94"/>
              <a:gd name="T6" fmla="*/ 2147483647 w 96"/>
              <a:gd name="T7" fmla="*/ 0 h 94"/>
              <a:gd name="T8" fmla="*/ 2147483647 w 96"/>
              <a:gd name="T9" fmla="*/ 0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94"/>
              <a:gd name="T17" fmla="*/ 96 w 96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94">
                <a:moveTo>
                  <a:pt x="96" y="0"/>
                </a:moveTo>
                <a:lnTo>
                  <a:pt x="0" y="94"/>
                </a:lnTo>
                <a:lnTo>
                  <a:pt x="96" y="94"/>
                </a:lnTo>
                <a:lnTo>
                  <a:pt x="9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49"/>
          <p:cNvSpPr>
            <a:spLocks/>
          </p:cNvSpPr>
          <p:nvPr/>
        </p:nvSpPr>
        <p:spPr bwMode="auto">
          <a:xfrm>
            <a:off x="5035550" y="4540250"/>
            <a:ext cx="361950" cy="149225"/>
          </a:xfrm>
          <a:custGeom>
            <a:avLst/>
            <a:gdLst>
              <a:gd name="T0" fmla="*/ 0 w 228"/>
              <a:gd name="T1" fmla="*/ 0 h 94"/>
              <a:gd name="T2" fmla="*/ 0 w 228"/>
              <a:gd name="T3" fmla="*/ 2147483647 h 94"/>
              <a:gd name="T4" fmla="*/ 2147483647 w 228"/>
              <a:gd name="T5" fmla="*/ 2147483647 h 94"/>
              <a:gd name="T6" fmla="*/ 2147483647 w 228"/>
              <a:gd name="T7" fmla="*/ 0 h 94"/>
              <a:gd name="T8" fmla="*/ 0 w 228"/>
              <a:gd name="T9" fmla="*/ 0 h 94"/>
              <a:gd name="T10" fmla="*/ 0 w 228"/>
              <a:gd name="T11" fmla="*/ 0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"/>
              <a:gd name="T19" fmla="*/ 0 h 94"/>
              <a:gd name="T20" fmla="*/ 228 w 228"/>
              <a:gd name="T21" fmla="*/ 94 h 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" h="94">
                <a:moveTo>
                  <a:pt x="0" y="0"/>
                </a:moveTo>
                <a:lnTo>
                  <a:pt x="0" y="94"/>
                </a:lnTo>
                <a:lnTo>
                  <a:pt x="130" y="94"/>
                </a:lnTo>
                <a:lnTo>
                  <a:pt x="2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0" name="Freeform 51"/>
          <p:cNvSpPr>
            <a:spLocks/>
          </p:cNvSpPr>
          <p:nvPr/>
        </p:nvSpPr>
        <p:spPr bwMode="auto">
          <a:xfrm>
            <a:off x="5462588" y="4479925"/>
            <a:ext cx="831850" cy="276225"/>
          </a:xfrm>
          <a:custGeom>
            <a:avLst/>
            <a:gdLst>
              <a:gd name="T0" fmla="*/ 0 w 524"/>
              <a:gd name="T1" fmla="*/ 2147483647 h 174"/>
              <a:gd name="T2" fmla="*/ 2147483647 w 524"/>
              <a:gd name="T3" fmla="*/ 0 h 174"/>
              <a:gd name="T4" fmla="*/ 2147483647 w 524"/>
              <a:gd name="T5" fmla="*/ 0 h 174"/>
              <a:gd name="T6" fmla="*/ 2147483647 w 524"/>
              <a:gd name="T7" fmla="*/ 2147483647 h 174"/>
              <a:gd name="T8" fmla="*/ 0 w 524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"/>
              <a:gd name="T16" fmla="*/ 0 h 174"/>
              <a:gd name="T17" fmla="*/ 524 w 524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" h="174">
                <a:moveTo>
                  <a:pt x="0" y="174"/>
                </a:moveTo>
                <a:lnTo>
                  <a:pt x="180" y="0"/>
                </a:lnTo>
                <a:lnTo>
                  <a:pt x="524" y="0"/>
                </a:lnTo>
                <a:lnTo>
                  <a:pt x="342" y="174"/>
                </a:lnTo>
                <a:lnTo>
                  <a:pt x="0" y="174"/>
                </a:lnTo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52"/>
          <p:cNvSpPr>
            <a:spLocks/>
          </p:cNvSpPr>
          <p:nvPr/>
        </p:nvSpPr>
        <p:spPr bwMode="auto">
          <a:xfrm>
            <a:off x="5621338" y="4540250"/>
            <a:ext cx="152400" cy="149225"/>
          </a:xfrm>
          <a:custGeom>
            <a:avLst/>
            <a:gdLst>
              <a:gd name="T0" fmla="*/ 2147483647 w 96"/>
              <a:gd name="T1" fmla="*/ 0 h 94"/>
              <a:gd name="T2" fmla="*/ 0 w 96"/>
              <a:gd name="T3" fmla="*/ 2147483647 h 94"/>
              <a:gd name="T4" fmla="*/ 2147483647 w 96"/>
              <a:gd name="T5" fmla="*/ 2147483647 h 94"/>
              <a:gd name="T6" fmla="*/ 2147483647 w 96"/>
              <a:gd name="T7" fmla="*/ 0 h 94"/>
              <a:gd name="T8" fmla="*/ 2147483647 w 96"/>
              <a:gd name="T9" fmla="*/ 0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94"/>
              <a:gd name="T17" fmla="*/ 96 w 96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94">
                <a:moveTo>
                  <a:pt x="96" y="0"/>
                </a:moveTo>
                <a:lnTo>
                  <a:pt x="0" y="94"/>
                </a:lnTo>
                <a:lnTo>
                  <a:pt x="96" y="94"/>
                </a:lnTo>
                <a:lnTo>
                  <a:pt x="9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53"/>
          <p:cNvSpPr>
            <a:spLocks/>
          </p:cNvSpPr>
          <p:nvPr/>
        </p:nvSpPr>
        <p:spPr bwMode="auto">
          <a:xfrm>
            <a:off x="5770563" y="4540250"/>
            <a:ext cx="361950" cy="149225"/>
          </a:xfrm>
          <a:custGeom>
            <a:avLst/>
            <a:gdLst>
              <a:gd name="T0" fmla="*/ 0 w 228"/>
              <a:gd name="T1" fmla="*/ 0 h 94"/>
              <a:gd name="T2" fmla="*/ 0 w 228"/>
              <a:gd name="T3" fmla="*/ 2147483647 h 94"/>
              <a:gd name="T4" fmla="*/ 2147483647 w 228"/>
              <a:gd name="T5" fmla="*/ 2147483647 h 94"/>
              <a:gd name="T6" fmla="*/ 2147483647 w 228"/>
              <a:gd name="T7" fmla="*/ 0 h 94"/>
              <a:gd name="T8" fmla="*/ 0 w 228"/>
              <a:gd name="T9" fmla="*/ 0 h 94"/>
              <a:gd name="T10" fmla="*/ 0 w 228"/>
              <a:gd name="T11" fmla="*/ 0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"/>
              <a:gd name="T19" fmla="*/ 0 h 94"/>
              <a:gd name="T20" fmla="*/ 228 w 228"/>
              <a:gd name="T21" fmla="*/ 94 h 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" h="94">
                <a:moveTo>
                  <a:pt x="0" y="0"/>
                </a:moveTo>
                <a:lnTo>
                  <a:pt x="0" y="94"/>
                </a:lnTo>
                <a:lnTo>
                  <a:pt x="130" y="94"/>
                </a:lnTo>
                <a:lnTo>
                  <a:pt x="2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3" name="Freeform 55"/>
          <p:cNvSpPr>
            <a:spLocks/>
          </p:cNvSpPr>
          <p:nvPr/>
        </p:nvSpPr>
        <p:spPr bwMode="auto">
          <a:xfrm>
            <a:off x="6199188" y="4479925"/>
            <a:ext cx="831850" cy="276225"/>
          </a:xfrm>
          <a:custGeom>
            <a:avLst/>
            <a:gdLst>
              <a:gd name="T0" fmla="*/ 0 w 524"/>
              <a:gd name="T1" fmla="*/ 2147483647 h 174"/>
              <a:gd name="T2" fmla="*/ 2147483647 w 524"/>
              <a:gd name="T3" fmla="*/ 0 h 174"/>
              <a:gd name="T4" fmla="*/ 2147483647 w 524"/>
              <a:gd name="T5" fmla="*/ 0 h 174"/>
              <a:gd name="T6" fmla="*/ 2147483647 w 524"/>
              <a:gd name="T7" fmla="*/ 2147483647 h 174"/>
              <a:gd name="T8" fmla="*/ 0 w 524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"/>
              <a:gd name="T16" fmla="*/ 0 h 174"/>
              <a:gd name="T17" fmla="*/ 524 w 524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" h="174">
                <a:moveTo>
                  <a:pt x="0" y="174"/>
                </a:moveTo>
                <a:lnTo>
                  <a:pt x="180" y="0"/>
                </a:lnTo>
                <a:lnTo>
                  <a:pt x="524" y="0"/>
                </a:lnTo>
                <a:lnTo>
                  <a:pt x="342" y="174"/>
                </a:lnTo>
                <a:lnTo>
                  <a:pt x="0" y="174"/>
                </a:lnTo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56"/>
          <p:cNvSpPr>
            <a:spLocks/>
          </p:cNvSpPr>
          <p:nvPr/>
        </p:nvSpPr>
        <p:spPr bwMode="auto">
          <a:xfrm>
            <a:off x="6357938" y="4540250"/>
            <a:ext cx="152400" cy="149225"/>
          </a:xfrm>
          <a:custGeom>
            <a:avLst/>
            <a:gdLst>
              <a:gd name="T0" fmla="*/ 2147483647 w 96"/>
              <a:gd name="T1" fmla="*/ 0 h 94"/>
              <a:gd name="T2" fmla="*/ 0 w 96"/>
              <a:gd name="T3" fmla="*/ 2147483647 h 94"/>
              <a:gd name="T4" fmla="*/ 2147483647 w 96"/>
              <a:gd name="T5" fmla="*/ 2147483647 h 94"/>
              <a:gd name="T6" fmla="*/ 2147483647 w 96"/>
              <a:gd name="T7" fmla="*/ 0 h 94"/>
              <a:gd name="T8" fmla="*/ 2147483647 w 96"/>
              <a:gd name="T9" fmla="*/ 0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94"/>
              <a:gd name="T17" fmla="*/ 96 w 96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94">
                <a:moveTo>
                  <a:pt x="96" y="0"/>
                </a:moveTo>
                <a:lnTo>
                  <a:pt x="0" y="94"/>
                </a:lnTo>
                <a:lnTo>
                  <a:pt x="96" y="94"/>
                </a:lnTo>
                <a:lnTo>
                  <a:pt x="9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57"/>
          <p:cNvSpPr>
            <a:spLocks/>
          </p:cNvSpPr>
          <p:nvPr/>
        </p:nvSpPr>
        <p:spPr bwMode="auto">
          <a:xfrm>
            <a:off x="6507163" y="4540250"/>
            <a:ext cx="361950" cy="149225"/>
          </a:xfrm>
          <a:custGeom>
            <a:avLst/>
            <a:gdLst>
              <a:gd name="T0" fmla="*/ 0 w 228"/>
              <a:gd name="T1" fmla="*/ 0 h 94"/>
              <a:gd name="T2" fmla="*/ 0 w 228"/>
              <a:gd name="T3" fmla="*/ 2147483647 h 94"/>
              <a:gd name="T4" fmla="*/ 2147483647 w 228"/>
              <a:gd name="T5" fmla="*/ 2147483647 h 94"/>
              <a:gd name="T6" fmla="*/ 2147483647 w 228"/>
              <a:gd name="T7" fmla="*/ 0 h 94"/>
              <a:gd name="T8" fmla="*/ 0 w 228"/>
              <a:gd name="T9" fmla="*/ 0 h 94"/>
              <a:gd name="T10" fmla="*/ 0 w 228"/>
              <a:gd name="T11" fmla="*/ 0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"/>
              <a:gd name="T19" fmla="*/ 0 h 94"/>
              <a:gd name="T20" fmla="*/ 228 w 228"/>
              <a:gd name="T21" fmla="*/ 94 h 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" h="94">
                <a:moveTo>
                  <a:pt x="0" y="0"/>
                </a:moveTo>
                <a:lnTo>
                  <a:pt x="0" y="94"/>
                </a:lnTo>
                <a:lnTo>
                  <a:pt x="130" y="94"/>
                </a:lnTo>
                <a:lnTo>
                  <a:pt x="2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6" name="Freeform 59"/>
          <p:cNvSpPr>
            <a:spLocks/>
          </p:cNvSpPr>
          <p:nvPr/>
        </p:nvSpPr>
        <p:spPr bwMode="auto">
          <a:xfrm>
            <a:off x="6934200" y="4479925"/>
            <a:ext cx="831850" cy="276225"/>
          </a:xfrm>
          <a:custGeom>
            <a:avLst/>
            <a:gdLst>
              <a:gd name="T0" fmla="*/ 0 w 524"/>
              <a:gd name="T1" fmla="*/ 2147483647 h 174"/>
              <a:gd name="T2" fmla="*/ 2147483647 w 524"/>
              <a:gd name="T3" fmla="*/ 0 h 174"/>
              <a:gd name="T4" fmla="*/ 2147483647 w 524"/>
              <a:gd name="T5" fmla="*/ 0 h 174"/>
              <a:gd name="T6" fmla="*/ 2147483647 w 524"/>
              <a:gd name="T7" fmla="*/ 2147483647 h 174"/>
              <a:gd name="T8" fmla="*/ 0 w 524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4"/>
              <a:gd name="T16" fmla="*/ 0 h 174"/>
              <a:gd name="T17" fmla="*/ 524 w 524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4" h="174">
                <a:moveTo>
                  <a:pt x="0" y="174"/>
                </a:moveTo>
                <a:lnTo>
                  <a:pt x="180" y="0"/>
                </a:lnTo>
                <a:lnTo>
                  <a:pt x="524" y="0"/>
                </a:lnTo>
                <a:lnTo>
                  <a:pt x="342" y="174"/>
                </a:lnTo>
                <a:lnTo>
                  <a:pt x="0" y="174"/>
                </a:lnTo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60"/>
          <p:cNvSpPr>
            <a:spLocks/>
          </p:cNvSpPr>
          <p:nvPr/>
        </p:nvSpPr>
        <p:spPr bwMode="auto">
          <a:xfrm>
            <a:off x="7092950" y="4540250"/>
            <a:ext cx="152400" cy="149225"/>
          </a:xfrm>
          <a:custGeom>
            <a:avLst/>
            <a:gdLst>
              <a:gd name="T0" fmla="*/ 2147483647 w 96"/>
              <a:gd name="T1" fmla="*/ 0 h 94"/>
              <a:gd name="T2" fmla="*/ 0 w 96"/>
              <a:gd name="T3" fmla="*/ 2147483647 h 94"/>
              <a:gd name="T4" fmla="*/ 2147483647 w 96"/>
              <a:gd name="T5" fmla="*/ 2147483647 h 94"/>
              <a:gd name="T6" fmla="*/ 2147483647 w 96"/>
              <a:gd name="T7" fmla="*/ 0 h 94"/>
              <a:gd name="T8" fmla="*/ 2147483647 w 96"/>
              <a:gd name="T9" fmla="*/ 0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94"/>
              <a:gd name="T17" fmla="*/ 96 w 96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94">
                <a:moveTo>
                  <a:pt x="96" y="0"/>
                </a:moveTo>
                <a:lnTo>
                  <a:pt x="0" y="94"/>
                </a:lnTo>
                <a:lnTo>
                  <a:pt x="96" y="94"/>
                </a:lnTo>
                <a:lnTo>
                  <a:pt x="96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61"/>
          <p:cNvSpPr>
            <a:spLocks/>
          </p:cNvSpPr>
          <p:nvPr/>
        </p:nvSpPr>
        <p:spPr bwMode="auto">
          <a:xfrm>
            <a:off x="7242175" y="4540250"/>
            <a:ext cx="361950" cy="149225"/>
          </a:xfrm>
          <a:custGeom>
            <a:avLst/>
            <a:gdLst>
              <a:gd name="T0" fmla="*/ 0 w 228"/>
              <a:gd name="T1" fmla="*/ 0 h 94"/>
              <a:gd name="T2" fmla="*/ 0 w 228"/>
              <a:gd name="T3" fmla="*/ 2147483647 h 94"/>
              <a:gd name="T4" fmla="*/ 2147483647 w 228"/>
              <a:gd name="T5" fmla="*/ 2147483647 h 94"/>
              <a:gd name="T6" fmla="*/ 2147483647 w 228"/>
              <a:gd name="T7" fmla="*/ 0 h 94"/>
              <a:gd name="T8" fmla="*/ 0 w 228"/>
              <a:gd name="T9" fmla="*/ 0 h 94"/>
              <a:gd name="T10" fmla="*/ 0 w 228"/>
              <a:gd name="T11" fmla="*/ 0 h 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"/>
              <a:gd name="T19" fmla="*/ 0 h 94"/>
              <a:gd name="T20" fmla="*/ 228 w 228"/>
              <a:gd name="T21" fmla="*/ 94 h 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" h="94">
                <a:moveTo>
                  <a:pt x="0" y="0"/>
                </a:moveTo>
                <a:lnTo>
                  <a:pt x="0" y="94"/>
                </a:lnTo>
                <a:lnTo>
                  <a:pt x="130" y="94"/>
                </a:lnTo>
                <a:lnTo>
                  <a:pt x="2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9" name="AutoShape 64"/>
          <p:cNvSpPr>
            <a:spLocks noChangeArrowheads="1"/>
          </p:cNvSpPr>
          <p:nvPr/>
        </p:nvSpPr>
        <p:spPr bwMode="auto">
          <a:xfrm>
            <a:off x="4068762" y="1676400"/>
            <a:ext cx="688975" cy="1463675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0" name="AutoShape 67"/>
          <p:cNvSpPr>
            <a:spLocks noChangeArrowheads="1"/>
          </p:cNvSpPr>
          <p:nvPr/>
        </p:nvSpPr>
        <p:spPr bwMode="auto">
          <a:xfrm>
            <a:off x="4310062" y="2787650"/>
            <a:ext cx="215900" cy="744538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1" name="Text Box 69"/>
          <p:cNvSpPr txBox="1">
            <a:spLocks noChangeArrowheads="1"/>
          </p:cNvSpPr>
          <p:nvPr/>
        </p:nvSpPr>
        <p:spPr bwMode="auto">
          <a:xfrm>
            <a:off x="4188122" y="1924050"/>
            <a:ext cx="461665" cy="1002839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1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单品满赠</a:t>
            </a:r>
            <a:endParaRPr kumimoji="0" lang="en-US" altLang="zh-CN" sz="1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2" name="AutoShape 71"/>
          <p:cNvSpPr>
            <a:spLocks noChangeArrowheads="1"/>
          </p:cNvSpPr>
          <p:nvPr/>
        </p:nvSpPr>
        <p:spPr bwMode="auto">
          <a:xfrm>
            <a:off x="5045075" y="2787650"/>
            <a:ext cx="215900" cy="744538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3" name="AutoShape 72"/>
          <p:cNvSpPr>
            <a:spLocks noChangeArrowheads="1"/>
          </p:cNvSpPr>
          <p:nvPr/>
        </p:nvSpPr>
        <p:spPr bwMode="auto">
          <a:xfrm>
            <a:off x="4829175" y="1676400"/>
            <a:ext cx="688975" cy="1463675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4" name="Text Box 73"/>
          <p:cNvSpPr txBox="1">
            <a:spLocks noChangeArrowheads="1"/>
          </p:cNvSpPr>
          <p:nvPr/>
        </p:nvSpPr>
        <p:spPr bwMode="auto">
          <a:xfrm>
            <a:off x="4923135" y="1924050"/>
            <a:ext cx="461665" cy="1002839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1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整单满赠</a:t>
            </a:r>
            <a:endParaRPr kumimoji="0" lang="en-US" altLang="zh-CN" sz="1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5" name="AutoShape 75"/>
          <p:cNvSpPr>
            <a:spLocks noChangeArrowheads="1"/>
          </p:cNvSpPr>
          <p:nvPr/>
        </p:nvSpPr>
        <p:spPr bwMode="auto">
          <a:xfrm>
            <a:off x="2816225" y="3922712"/>
            <a:ext cx="215900" cy="744538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56" name="AutoShape 76"/>
          <p:cNvSpPr>
            <a:spLocks noChangeArrowheads="1"/>
          </p:cNvSpPr>
          <p:nvPr/>
        </p:nvSpPr>
        <p:spPr bwMode="auto">
          <a:xfrm>
            <a:off x="2600325" y="2841625"/>
            <a:ext cx="688975" cy="1463675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7" name="Text Box 77"/>
          <p:cNvSpPr txBox="1">
            <a:spLocks noChangeArrowheads="1"/>
          </p:cNvSpPr>
          <p:nvPr/>
        </p:nvSpPr>
        <p:spPr bwMode="auto">
          <a:xfrm>
            <a:off x="2668885" y="3105611"/>
            <a:ext cx="461665" cy="1002839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1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单品打折</a:t>
            </a:r>
            <a:endParaRPr kumimoji="0" lang="en-US" altLang="zh-CN" sz="1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58" name="AutoShape 79"/>
          <p:cNvSpPr>
            <a:spLocks noChangeArrowheads="1"/>
          </p:cNvSpPr>
          <p:nvPr/>
        </p:nvSpPr>
        <p:spPr bwMode="auto">
          <a:xfrm>
            <a:off x="3557588" y="3922712"/>
            <a:ext cx="215900" cy="744538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AutoShape 80"/>
          <p:cNvSpPr>
            <a:spLocks noChangeArrowheads="1"/>
          </p:cNvSpPr>
          <p:nvPr/>
        </p:nvSpPr>
        <p:spPr bwMode="auto">
          <a:xfrm>
            <a:off x="3341688" y="2841625"/>
            <a:ext cx="688975" cy="1463675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0" name="Text Box 81"/>
          <p:cNvSpPr txBox="1">
            <a:spLocks noChangeArrowheads="1"/>
          </p:cNvSpPr>
          <p:nvPr/>
        </p:nvSpPr>
        <p:spPr bwMode="auto">
          <a:xfrm>
            <a:off x="3356273" y="3067050"/>
            <a:ext cx="461665" cy="1002839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1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单品返现</a:t>
            </a:r>
            <a:endParaRPr kumimoji="0" lang="en-US" altLang="zh-CN" sz="1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1" name="AutoShape 83"/>
          <p:cNvSpPr>
            <a:spLocks noChangeArrowheads="1"/>
          </p:cNvSpPr>
          <p:nvPr/>
        </p:nvSpPr>
        <p:spPr bwMode="auto">
          <a:xfrm>
            <a:off x="4300538" y="3922712"/>
            <a:ext cx="215900" cy="744538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62" name="AutoShape 84"/>
          <p:cNvSpPr>
            <a:spLocks noChangeArrowheads="1"/>
          </p:cNvSpPr>
          <p:nvPr/>
        </p:nvSpPr>
        <p:spPr bwMode="auto">
          <a:xfrm>
            <a:off x="4084638" y="2841625"/>
            <a:ext cx="688975" cy="1463675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3" name="Text Box 85"/>
          <p:cNvSpPr txBox="1">
            <a:spLocks noChangeArrowheads="1"/>
          </p:cNvSpPr>
          <p:nvPr/>
        </p:nvSpPr>
        <p:spPr bwMode="auto">
          <a:xfrm>
            <a:off x="4099223" y="3067050"/>
            <a:ext cx="461665" cy="1002839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1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整单返现</a:t>
            </a:r>
            <a:endParaRPr kumimoji="0" lang="en-US" altLang="zh-CN" sz="1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4" name="AutoShape 87"/>
          <p:cNvSpPr>
            <a:spLocks noChangeArrowheads="1"/>
          </p:cNvSpPr>
          <p:nvPr/>
        </p:nvSpPr>
        <p:spPr bwMode="auto">
          <a:xfrm>
            <a:off x="5781675" y="2787650"/>
            <a:ext cx="215900" cy="744538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5" name="AutoShape 88"/>
          <p:cNvSpPr>
            <a:spLocks noChangeArrowheads="1"/>
          </p:cNvSpPr>
          <p:nvPr/>
        </p:nvSpPr>
        <p:spPr bwMode="auto">
          <a:xfrm>
            <a:off x="5565775" y="1676400"/>
            <a:ext cx="688975" cy="1463675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6" name="Text Box 89"/>
          <p:cNvSpPr txBox="1">
            <a:spLocks noChangeArrowheads="1"/>
          </p:cNvSpPr>
          <p:nvPr/>
        </p:nvSpPr>
        <p:spPr bwMode="auto">
          <a:xfrm>
            <a:off x="5659735" y="1924050"/>
            <a:ext cx="461665" cy="1002839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1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组合满赠</a:t>
            </a:r>
            <a:endParaRPr kumimoji="0" lang="en-US" altLang="zh-CN" sz="1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7" name="Freeform 90"/>
          <p:cNvSpPr>
            <a:spLocks/>
          </p:cNvSpPr>
          <p:nvPr/>
        </p:nvSpPr>
        <p:spPr bwMode="auto">
          <a:xfrm>
            <a:off x="7529513" y="3925888"/>
            <a:ext cx="1003300" cy="1720850"/>
          </a:xfrm>
          <a:custGeom>
            <a:avLst/>
            <a:gdLst>
              <a:gd name="T0" fmla="*/ 0 w 632"/>
              <a:gd name="T1" fmla="*/ 2147483647 h 1084"/>
              <a:gd name="T2" fmla="*/ 2147483647 w 632"/>
              <a:gd name="T3" fmla="*/ 0 h 1084"/>
              <a:gd name="T4" fmla="*/ 2147483647 w 632"/>
              <a:gd name="T5" fmla="*/ 2147483647 h 1084"/>
              <a:gd name="T6" fmla="*/ 0 w 632"/>
              <a:gd name="T7" fmla="*/ 2147483647 h 1084"/>
              <a:gd name="T8" fmla="*/ 0 w 632"/>
              <a:gd name="T9" fmla="*/ 2147483647 h 10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2"/>
              <a:gd name="T16" fmla="*/ 0 h 1084"/>
              <a:gd name="T17" fmla="*/ 632 w 632"/>
              <a:gd name="T18" fmla="*/ 1084 h 10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2" h="1084">
                <a:moveTo>
                  <a:pt x="0" y="632"/>
                </a:moveTo>
                <a:lnTo>
                  <a:pt x="632" y="0"/>
                </a:lnTo>
                <a:lnTo>
                  <a:pt x="632" y="360"/>
                </a:lnTo>
                <a:lnTo>
                  <a:pt x="0" y="1084"/>
                </a:lnTo>
                <a:lnTo>
                  <a:pt x="0" y="632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8" name="Rectangle 91"/>
          <p:cNvSpPr>
            <a:spLocks noChangeArrowheads="1"/>
          </p:cNvSpPr>
          <p:nvPr/>
        </p:nvSpPr>
        <p:spPr bwMode="auto">
          <a:xfrm>
            <a:off x="1852613" y="4929188"/>
            <a:ext cx="5676900" cy="71755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9" name="Text Box 92"/>
          <p:cNvSpPr txBox="1">
            <a:spLocks noChangeArrowheads="1"/>
          </p:cNvSpPr>
          <p:nvPr/>
        </p:nvSpPr>
        <p:spPr bwMode="auto">
          <a:xfrm>
            <a:off x="3773488" y="5116513"/>
            <a:ext cx="1997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kumimoji="0" lang="zh-CN" altLang="en-US" sz="1800" b="1" dirty="0" smtClean="0">
                <a:solidFill>
                  <a:schemeClr val="bg1"/>
                </a:solidFill>
                <a:ea typeface="黑体" pitchFamily="49" charset="-122"/>
              </a:rPr>
              <a:t>企业促销</a:t>
            </a:r>
            <a:r>
              <a:rPr kumimoji="0" lang="zh-CN" altLang="en-US" sz="1800" b="1" dirty="0">
                <a:solidFill>
                  <a:schemeClr val="bg1"/>
                </a:solidFill>
                <a:ea typeface="黑体" pitchFamily="49" charset="-122"/>
              </a:rPr>
              <a:t>策略</a:t>
            </a:r>
            <a:endParaRPr kumimoji="0" lang="en-US" altLang="zh-CN" sz="1800" b="1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70" name="AutoShape 94"/>
          <p:cNvSpPr>
            <a:spLocks noChangeArrowheads="1"/>
          </p:cNvSpPr>
          <p:nvPr/>
        </p:nvSpPr>
        <p:spPr bwMode="auto">
          <a:xfrm>
            <a:off x="5784850" y="3922712"/>
            <a:ext cx="215900" cy="744538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1" name="AutoShape 95"/>
          <p:cNvSpPr>
            <a:spLocks noChangeArrowheads="1"/>
          </p:cNvSpPr>
          <p:nvPr/>
        </p:nvSpPr>
        <p:spPr bwMode="auto">
          <a:xfrm>
            <a:off x="5568950" y="2811462"/>
            <a:ext cx="688975" cy="1463675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2" name="Text Box 96"/>
          <p:cNvSpPr txBox="1">
            <a:spLocks noChangeArrowheads="1"/>
          </p:cNvSpPr>
          <p:nvPr/>
        </p:nvSpPr>
        <p:spPr bwMode="auto">
          <a:xfrm>
            <a:off x="5662910" y="3059112"/>
            <a:ext cx="461665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1800" b="1" dirty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整</a:t>
            </a:r>
            <a:r>
              <a:rPr kumimoji="0" lang="zh-CN" altLang="en-US" sz="1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单满优惠</a:t>
            </a:r>
            <a:endParaRPr kumimoji="0" lang="en-US" altLang="zh-CN" sz="1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3" name="AutoShape 98"/>
          <p:cNvSpPr>
            <a:spLocks noChangeArrowheads="1"/>
          </p:cNvSpPr>
          <p:nvPr/>
        </p:nvSpPr>
        <p:spPr bwMode="auto">
          <a:xfrm>
            <a:off x="5022850" y="3922712"/>
            <a:ext cx="215900" cy="744538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4" name="AutoShape 99"/>
          <p:cNvSpPr>
            <a:spLocks noChangeArrowheads="1"/>
          </p:cNvSpPr>
          <p:nvPr/>
        </p:nvSpPr>
        <p:spPr bwMode="auto">
          <a:xfrm>
            <a:off x="4806950" y="2811462"/>
            <a:ext cx="688975" cy="1463675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5" name="Text Box 100"/>
          <p:cNvSpPr txBox="1">
            <a:spLocks noChangeArrowheads="1"/>
          </p:cNvSpPr>
          <p:nvPr/>
        </p:nvSpPr>
        <p:spPr bwMode="auto">
          <a:xfrm>
            <a:off x="4900910" y="3059112"/>
            <a:ext cx="461665" cy="1002839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1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促销报表</a:t>
            </a:r>
            <a:endParaRPr kumimoji="0" lang="en-US" altLang="zh-CN" sz="1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6" name="AutoShape 63"/>
          <p:cNvSpPr>
            <a:spLocks noChangeArrowheads="1"/>
          </p:cNvSpPr>
          <p:nvPr/>
        </p:nvSpPr>
        <p:spPr bwMode="auto">
          <a:xfrm>
            <a:off x="6538171" y="3907964"/>
            <a:ext cx="215900" cy="744538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7" name="AutoShape 68"/>
          <p:cNvSpPr>
            <a:spLocks noChangeArrowheads="1"/>
          </p:cNvSpPr>
          <p:nvPr/>
        </p:nvSpPr>
        <p:spPr bwMode="auto">
          <a:xfrm>
            <a:off x="6327775" y="2762250"/>
            <a:ext cx="688975" cy="1463675"/>
          </a:xfrm>
          <a:prstGeom prst="cube">
            <a:avLst>
              <a:gd name="adj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 b="1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8" name="Text Box 65"/>
          <p:cNvSpPr txBox="1">
            <a:spLocks noChangeArrowheads="1"/>
          </p:cNvSpPr>
          <p:nvPr/>
        </p:nvSpPr>
        <p:spPr bwMode="auto">
          <a:xfrm>
            <a:off x="6416231" y="3044364"/>
            <a:ext cx="461665" cy="1002839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kumimoji="0" lang="zh-CN" altLang="en-US" sz="1800" b="1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组合满返</a:t>
            </a:r>
            <a:endParaRPr kumimoji="0" lang="en-US" altLang="zh-CN" sz="1800" b="1" dirty="0">
              <a:solidFill>
                <a:schemeClr val="bg1"/>
              </a:solidFill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90" name="图片 89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8382000" cy="5562600"/>
          </a:xfrm>
          <a:prstGeom prst="rect">
            <a:avLst/>
          </a:prstGeom>
        </p:spPr>
      </p:pic>
      <p:grpSp>
        <p:nvGrpSpPr>
          <p:cNvPr id="85" name="组合 84"/>
          <p:cNvGrpSpPr/>
          <p:nvPr/>
        </p:nvGrpSpPr>
        <p:grpSpPr>
          <a:xfrm>
            <a:off x="1144746" y="808178"/>
            <a:ext cx="6527483" cy="3233882"/>
            <a:chOff x="1144746" y="808178"/>
            <a:chExt cx="6527483" cy="3233882"/>
          </a:xfrm>
        </p:grpSpPr>
        <p:grpSp>
          <p:nvGrpSpPr>
            <p:cNvPr id="82" name="组合 81"/>
            <p:cNvGrpSpPr/>
            <p:nvPr/>
          </p:nvGrpSpPr>
          <p:grpSpPr>
            <a:xfrm>
              <a:off x="1144746" y="808178"/>
              <a:ext cx="6527483" cy="3233882"/>
              <a:chOff x="1144746" y="808178"/>
              <a:chExt cx="6527483" cy="3233882"/>
            </a:xfrm>
          </p:grpSpPr>
          <p:pic>
            <p:nvPicPr>
              <p:cNvPr id="79" name="图片 7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4746" y="808877"/>
                <a:ext cx="6527483" cy="3233183"/>
              </a:xfrm>
              <a:prstGeom prst="rect">
                <a:avLst/>
              </a:prstGeom>
            </p:spPr>
          </p:pic>
          <p:sp>
            <p:nvSpPr>
              <p:cNvPr id="80" name="Oval 1569"/>
              <p:cNvSpPr>
                <a:spLocks noChangeArrowheads="1"/>
              </p:cNvSpPr>
              <p:nvPr/>
            </p:nvSpPr>
            <p:spPr bwMode="blackWhite">
              <a:xfrm>
                <a:off x="4038600" y="808178"/>
                <a:ext cx="1066800" cy="185812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kumimoji="1" lang="zh-CN" alt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1478430" y="2025359"/>
              <a:ext cx="2648883" cy="40011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-------</a:t>
              </a: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单品打折</a:t>
              </a: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---------</a:t>
              </a:r>
              <a:endPara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415097" y="1401921"/>
            <a:ext cx="6828155" cy="3476308"/>
            <a:chOff x="1415097" y="1401921"/>
            <a:chExt cx="6828155" cy="3476308"/>
          </a:xfrm>
        </p:grpSpPr>
        <p:pic>
          <p:nvPicPr>
            <p:cNvPr id="83" name="图片 8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15097" y="1401921"/>
              <a:ext cx="6828155" cy="3476308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1806575" y="2787650"/>
              <a:ext cx="3432175" cy="40011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----------</a:t>
              </a: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买单品返现金</a:t>
              </a: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----------</a:t>
              </a:r>
              <a:endPara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746885" y="2041842"/>
            <a:ext cx="6828155" cy="3368358"/>
            <a:chOff x="1746885" y="2050807"/>
            <a:chExt cx="6828155" cy="3368358"/>
          </a:xfrm>
        </p:grpSpPr>
        <p:pic>
          <p:nvPicPr>
            <p:cNvPr id="87" name="图片 8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746885" y="2050807"/>
              <a:ext cx="6828155" cy="3368358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1992312" y="3304425"/>
              <a:ext cx="6238875" cy="40011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----------</a:t>
              </a: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一次消费满多少钱即可赠送某些商品</a:t>
              </a: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----------</a:t>
              </a:r>
              <a:endPara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亮点</a:t>
            </a:r>
            <a:r>
              <a:rPr lang="en-US" altLang="zh-CN" dirty="0" smtClean="0"/>
              <a:t>4---</a:t>
            </a:r>
            <a:r>
              <a:rPr lang="zh-CN" altLang="en-US" dirty="0" smtClean="0"/>
              <a:t>会员管理</a:t>
            </a:r>
            <a:endParaRPr lang="zh-CN" altLang="en-US" dirty="0"/>
          </a:p>
        </p:txBody>
      </p:sp>
      <p:sp>
        <p:nvSpPr>
          <p:cNvPr id="4" name="Oval 112"/>
          <p:cNvSpPr>
            <a:spLocks noChangeAspect="1" noChangeArrowheads="1"/>
          </p:cNvSpPr>
          <p:nvPr/>
        </p:nvSpPr>
        <p:spPr bwMode="blackWhite">
          <a:xfrm>
            <a:off x="2756152" y="1506139"/>
            <a:ext cx="893131" cy="89313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0" hangingPunct="0"/>
            <a:endParaRPr kumimoji="0" lang="zh-CN" altLang="zh-CN" sz="1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Oval 112"/>
          <p:cNvSpPr>
            <a:spLocks noChangeAspect="1" noChangeArrowheads="1"/>
          </p:cNvSpPr>
          <p:nvPr/>
        </p:nvSpPr>
        <p:spPr bwMode="blackWhite">
          <a:xfrm>
            <a:off x="3430628" y="800943"/>
            <a:ext cx="893131" cy="89313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0" hangingPunct="0"/>
            <a:endParaRPr kumimoji="0" lang="zh-CN" altLang="zh-CN" sz="1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Oval 112"/>
          <p:cNvSpPr>
            <a:spLocks noChangeAspect="1" noChangeArrowheads="1"/>
          </p:cNvSpPr>
          <p:nvPr/>
        </p:nvSpPr>
        <p:spPr bwMode="blackWhite">
          <a:xfrm>
            <a:off x="4387850" y="822661"/>
            <a:ext cx="893131" cy="89313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0" hangingPunct="0"/>
            <a:endParaRPr kumimoji="0" lang="zh-CN" altLang="zh-CN" sz="1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Oval 112"/>
          <p:cNvSpPr>
            <a:spLocks noChangeAspect="1" noChangeArrowheads="1"/>
          </p:cNvSpPr>
          <p:nvPr/>
        </p:nvSpPr>
        <p:spPr bwMode="blackWhite">
          <a:xfrm>
            <a:off x="5091603" y="1527709"/>
            <a:ext cx="893131" cy="89313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0" hangingPunct="0"/>
            <a:endParaRPr kumimoji="0" lang="zh-CN" altLang="zh-CN" sz="1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Oval 112"/>
          <p:cNvSpPr>
            <a:spLocks noChangeAspect="1" noChangeArrowheads="1"/>
          </p:cNvSpPr>
          <p:nvPr/>
        </p:nvSpPr>
        <p:spPr bwMode="blackWhite">
          <a:xfrm>
            <a:off x="6553199" y="4343400"/>
            <a:ext cx="893131" cy="89313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0" hangingPunct="0"/>
            <a:endParaRPr kumimoji="0" lang="zh-CN" altLang="zh-CN" sz="1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Oval 112"/>
          <p:cNvSpPr>
            <a:spLocks noChangeAspect="1" noChangeArrowheads="1"/>
          </p:cNvSpPr>
          <p:nvPr/>
        </p:nvSpPr>
        <p:spPr bwMode="blackWhite">
          <a:xfrm>
            <a:off x="6269669" y="5431469"/>
            <a:ext cx="893131" cy="89313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0" hangingPunct="0"/>
            <a:endParaRPr kumimoji="0" lang="zh-CN" altLang="zh-CN" sz="1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Oval 112"/>
          <p:cNvSpPr>
            <a:spLocks noChangeAspect="1" noChangeArrowheads="1"/>
          </p:cNvSpPr>
          <p:nvPr/>
        </p:nvSpPr>
        <p:spPr bwMode="blackWhite">
          <a:xfrm>
            <a:off x="990600" y="4572000"/>
            <a:ext cx="893131" cy="89313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0" hangingPunct="0"/>
            <a:endParaRPr kumimoji="0" lang="zh-CN" altLang="zh-CN" sz="1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Oval 112"/>
          <p:cNvSpPr>
            <a:spLocks noChangeAspect="1" noChangeArrowheads="1"/>
          </p:cNvSpPr>
          <p:nvPr/>
        </p:nvSpPr>
        <p:spPr bwMode="blackWhite">
          <a:xfrm>
            <a:off x="1392869" y="3505200"/>
            <a:ext cx="893131" cy="89313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0" hangingPunct="0"/>
            <a:endParaRPr kumimoji="0" lang="zh-CN" altLang="zh-CN" sz="1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Oval 112"/>
          <p:cNvSpPr>
            <a:spLocks noChangeAspect="1" noChangeArrowheads="1"/>
          </p:cNvSpPr>
          <p:nvPr/>
        </p:nvSpPr>
        <p:spPr bwMode="blackWhite">
          <a:xfrm>
            <a:off x="1738244" y="5507669"/>
            <a:ext cx="893131" cy="89313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0" hangingPunct="0"/>
            <a:endParaRPr kumimoji="0" lang="zh-CN" altLang="zh-CN" sz="1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gray">
          <a:xfrm>
            <a:off x="2516188" y="2182745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gray">
          <a:xfrm>
            <a:off x="3009901" y="2662170"/>
            <a:ext cx="2749550" cy="274637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幼圆" pitchFamily="49" charset="-122"/>
              <a:ea typeface="幼圆" pitchFamily="49" charset="-122"/>
            </a:endParaRP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3552826" y="1657283"/>
            <a:ext cx="1631950" cy="1612900"/>
            <a:chOff x="437" y="1700"/>
            <a:chExt cx="1110" cy="1096"/>
          </a:xfrm>
        </p:grpSpPr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20" name="Oval 11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3333CC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  <p:sp>
            <p:nvSpPr>
              <p:cNvPr id="21" name="Oval 12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9"/>
              </a:xfrm>
              <a:prstGeom prst="ellipse">
                <a:avLst/>
              </a:prstGeom>
              <a:solidFill>
                <a:srgbClr val="FF6161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</p:grpSp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18" name="Oval 14"/>
              <p:cNvSpPr>
                <a:spLocks noChangeArrowheads="1"/>
              </p:cNvSpPr>
              <p:nvPr/>
            </p:nvSpPr>
            <p:spPr bwMode="gray">
              <a:xfrm>
                <a:off x="437" y="1699"/>
                <a:ext cx="1111" cy="1096"/>
              </a:xfrm>
              <a:prstGeom prst="ellipse">
                <a:avLst/>
              </a:prstGeom>
              <a:solidFill>
                <a:srgbClr val="FF6161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gray">
              <a:xfrm>
                <a:off x="461" y="1724"/>
                <a:ext cx="1063" cy="1048"/>
              </a:xfrm>
              <a:prstGeom prst="ellipse">
                <a:avLst/>
              </a:prstGeom>
              <a:solidFill>
                <a:srgbClr val="3333CC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</p:grpSp>
      </p:grpSp>
      <p:grpSp>
        <p:nvGrpSpPr>
          <p:cNvPr id="22" name="Group 16"/>
          <p:cNvGrpSpPr>
            <a:grpSpLocks/>
          </p:cNvGrpSpPr>
          <p:nvPr/>
        </p:nvGrpSpPr>
        <p:grpSpPr bwMode="auto">
          <a:xfrm>
            <a:off x="2143126" y="4060758"/>
            <a:ext cx="1631950" cy="1612900"/>
            <a:chOff x="437" y="1700"/>
            <a:chExt cx="1110" cy="1096"/>
          </a:xfrm>
        </p:grpSpPr>
        <p:grpSp>
          <p:nvGrpSpPr>
            <p:cNvPr id="23" name="Group 17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27" name="Oval 18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FFC319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  <p:sp>
            <p:nvSpPr>
              <p:cNvPr id="28" name="Oval 19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9"/>
              </a:xfrm>
              <a:prstGeom prst="ellipse">
                <a:avLst/>
              </a:prstGeom>
              <a:solidFill>
                <a:srgbClr val="FFC319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</p:grp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37" y="1699"/>
                <a:ext cx="1111" cy="1096"/>
              </a:xfrm>
              <a:prstGeom prst="ellipse">
                <a:avLst/>
              </a:prstGeom>
              <a:solidFill>
                <a:srgbClr val="FFC319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61" y="1724"/>
                <a:ext cx="1063" cy="1048"/>
              </a:xfrm>
              <a:prstGeom prst="ellipse">
                <a:avLst/>
              </a:prstGeom>
              <a:solidFill>
                <a:srgbClr val="FFC319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</p:grpSp>
      </p:grpSp>
      <p:grpSp>
        <p:nvGrpSpPr>
          <p:cNvPr id="29" name="Group 23"/>
          <p:cNvGrpSpPr>
            <a:grpSpLocks/>
          </p:cNvGrpSpPr>
          <p:nvPr/>
        </p:nvGrpSpPr>
        <p:grpSpPr bwMode="auto">
          <a:xfrm>
            <a:off x="4873626" y="4060758"/>
            <a:ext cx="1631950" cy="1612900"/>
            <a:chOff x="437" y="1700"/>
            <a:chExt cx="1110" cy="1096"/>
          </a:xfrm>
        </p:grpSpPr>
        <p:grpSp>
          <p:nvGrpSpPr>
            <p:cNvPr id="30" name="Group 24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34" name="Oval 25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A8D02A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  <p:sp>
            <p:nvSpPr>
              <p:cNvPr id="35" name="Oval 26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9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</p:grpSp>
        <p:grpSp>
          <p:nvGrpSpPr>
            <p:cNvPr id="31" name="Group 27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32" name="Oval 28"/>
              <p:cNvSpPr>
                <a:spLocks noChangeArrowheads="1"/>
              </p:cNvSpPr>
              <p:nvPr/>
            </p:nvSpPr>
            <p:spPr bwMode="gray">
              <a:xfrm>
                <a:off x="437" y="1699"/>
                <a:ext cx="1111" cy="1096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  <p:sp>
            <p:nvSpPr>
              <p:cNvPr id="33" name="Oval 29"/>
              <p:cNvSpPr>
                <a:spLocks noChangeArrowheads="1"/>
              </p:cNvSpPr>
              <p:nvPr/>
            </p:nvSpPr>
            <p:spPr bwMode="gray">
              <a:xfrm>
                <a:off x="461" y="1724"/>
                <a:ext cx="1063" cy="1048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幼圆" pitchFamily="49" charset="-122"/>
                  <a:ea typeface="幼圆" pitchFamily="49" charset="-122"/>
                </a:endParaRPr>
              </a:p>
            </p:txBody>
          </p:sp>
        </p:grpSp>
      </p:grp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3627438" y="1708083"/>
            <a:ext cx="1466850" cy="1447800"/>
            <a:chOff x="708" y="2203"/>
            <a:chExt cx="751" cy="741"/>
          </a:xfrm>
        </p:grpSpPr>
        <p:sp>
          <p:nvSpPr>
            <p:cNvPr id="37" name="Oval 31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FF6161"/>
                </a:gs>
                <a:gs pos="100000">
                  <a:srgbClr val="FF6161">
                    <a:gamma/>
                    <a:shade val="3176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pic>
          <p:nvPicPr>
            <p:cNvPr id="38" name="Picture 32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Rectangle 33"/>
          <p:cNvSpPr>
            <a:spLocks noChangeArrowheads="1"/>
          </p:cNvSpPr>
          <p:nvPr/>
        </p:nvSpPr>
        <p:spPr bwMode="gray">
          <a:xfrm>
            <a:off x="3656013" y="2220785"/>
            <a:ext cx="14509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会员管理</a:t>
            </a:r>
            <a:endParaRPr lang="en-US" altLang="zh-CN" sz="2000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grpSp>
        <p:nvGrpSpPr>
          <p:cNvPr id="40" name="Group 34"/>
          <p:cNvGrpSpPr>
            <a:grpSpLocks/>
          </p:cNvGrpSpPr>
          <p:nvPr/>
        </p:nvGrpSpPr>
        <p:grpSpPr bwMode="auto">
          <a:xfrm>
            <a:off x="2214563" y="4122670"/>
            <a:ext cx="1466850" cy="1447800"/>
            <a:chOff x="708" y="2203"/>
            <a:chExt cx="751" cy="741"/>
          </a:xfrm>
        </p:grpSpPr>
        <p:sp>
          <p:nvSpPr>
            <p:cNvPr id="41" name="Oval 35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FFC319"/>
                </a:gs>
                <a:gs pos="100000">
                  <a:srgbClr val="FFC319">
                    <a:gamma/>
                    <a:shade val="3176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pic>
          <p:nvPicPr>
            <p:cNvPr id="42" name="Picture 36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ectangle 37"/>
          <p:cNvSpPr>
            <a:spLocks noChangeArrowheads="1"/>
          </p:cNvSpPr>
          <p:nvPr/>
        </p:nvSpPr>
        <p:spPr bwMode="gray">
          <a:xfrm>
            <a:off x="2230438" y="4659185"/>
            <a:ext cx="14509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rgbClr val="F8F8F8"/>
                </a:solidFill>
                <a:latin typeface="幼圆" pitchFamily="49" charset="-122"/>
                <a:ea typeface="幼圆" pitchFamily="49" charset="-122"/>
                <a:cs typeface="Arial" charset="0"/>
              </a:rPr>
              <a:t>积分</a:t>
            </a:r>
            <a:endParaRPr lang="en-US" altLang="zh-CN" sz="2000" b="1" dirty="0">
              <a:solidFill>
                <a:srgbClr val="F8F8F8"/>
              </a:solidFill>
              <a:latin typeface="幼圆" pitchFamily="49" charset="-122"/>
              <a:ea typeface="幼圆" pitchFamily="49" charset="-122"/>
              <a:cs typeface="Arial" charset="0"/>
            </a:endParaRPr>
          </a:p>
        </p:txBody>
      </p:sp>
      <p:grpSp>
        <p:nvGrpSpPr>
          <p:cNvPr id="44" name="Group 38"/>
          <p:cNvGrpSpPr>
            <a:grpSpLocks/>
          </p:cNvGrpSpPr>
          <p:nvPr/>
        </p:nvGrpSpPr>
        <p:grpSpPr bwMode="auto">
          <a:xfrm>
            <a:off x="4975226" y="4122670"/>
            <a:ext cx="1466850" cy="1447800"/>
            <a:chOff x="708" y="2203"/>
            <a:chExt cx="751" cy="741"/>
          </a:xfrm>
        </p:grpSpPr>
        <p:sp>
          <p:nvSpPr>
            <p:cNvPr id="45" name="Oval 39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shade val="3176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pic>
          <p:nvPicPr>
            <p:cNvPr id="46" name="Picture 40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oup 41"/>
          <p:cNvGrpSpPr>
            <a:grpSpLocks/>
          </p:cNvGrpSpPr>
          <p:nvPr/>
        </p:nvGrpSpPr>
        <p:grpSpPr bwMode="auto">
          <a:xfrm>
            <a:off x="4957763" y="4122670"/>
            <a:ext cx="1466850" cy="1447800"/>
            <a:chOff x="708" y="2203"/>
            <a:chExt cx="751" cy="741"/>
          </a:xfrm>
        </p:grpSpPr>
        <p:sp>
          <p:nvSpPr>
            <p:cNvPr id="48" name="Oval 42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A8D02A"/>
                </a:gs>
                <a:gs pos="100000">
                  <a:srgbClr val="A8D02A">
                    <a:gamma/>
                    <a:shade val="3176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pic>
          <p:nvPicPr>
            <p:cNvPr id="49" name="Picture 43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Rectangle 44"/>
          <p:cNvSpPr>
            <a:spLocks noChangeArrowheads="1"/>
          </p:cNvSpPr>
          <p:nvPr/>
        </p:nvSpPr>
        <p:spPr bwMode="gray">
          <a:xfrm>
            <a:off x="4959351" y="4659185"/>
            <a:ext cx="14509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8F8F8"/>
                </a:solidFill>
                <a:latin typeface="幼圆" pitchFamily="49" charset="-122"/>
                <a:ea typeface="幼圆" pitchFamily="49" charset="-122"/>
                <a:cs typeface="Arial" charset="0"/>
              </a:rPr>
              <a:t> </a:t>
            </a:r>
            <a:r>
              <a:rPr lang="zh-CN" altLang="en-US" sz="2000" b="1" dirty="0" smtClean="0">
                <a:solidFill>
                  <a:srgbClr val="F8F8F8"/>
                </a:solidFill>
                <a:latin typeface="幼圆" pitchFamily="49" charset="-122"/>
                <a:ea typeface="幼圆" pitchFamily="49" charset="-122"/>
                <a:cs typeface="Arial" charset="0"/>
              </a:rPr>
              <a:t>打折</a:t>
            </a:r>
            <a:endParaRPr lang="en-US" altLang="zh-CN" sz="2000" b="1" dirty="0">
              <a:solidFill>
                <a:srgbClr val="F8F8F8"/>
              </a:solidFill>
              <a:latin typeface="幼圆" pitchFamily="49" charset="-122"/>
              <a:ea typeface="幼圆" pitchFamily="49" charset="-122"/>
              <a:cs typeface="Arial" charset="0"/>
            </a:endParaRPr>
          </a:p>
        </p:txBody>
      </p:sp>
      <p:sp>
        <p:nvSpPr>
          <p:cNvPr id="52" name="Rectangle 33"/>
          <p:cNvSpPr>
            <a:spLocks noChangeArrowheads="1"/>
          </p:cNvSpPr>
          <p:nvPr/>
        </p:nvSpPr>
        <p:spPr bwMode="gray">
          <a:xfrm>
            <a:off x="1056167" y="4666659"/>
            <a:ext cx="76199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rgbClr val="F8F8F8"/>
                </a:solidFill>
                <a:latin typeface="幼圆" pitchFamily="49" charset="-122"/>
                <a:ea typeface="幼圆" pitchFamily="49" charset="-122"/>
                <a:cs typeface="Arial" charset="0"/>
              </a:rPr>
              <a:t>积分调整</a:t>
            </a:r>
            <a:endParaRPr lang="en-US" altLang="zh-CN" sz="2000" b="1" dirty="0" smtClean="0">
              <a:solidFill>
                <a:srgbClr val="F8F8F8"/>
              </a:solidFill>
              <a:latin typeface="幼圆" pitchFamily="49" charset="-122"/>
              <a:ea typeface="幼圆" pitchFamily="49" charset="-122"/>
              <a:cs typeface="Arial" charset="0"/>
            </a:endParaRPr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gray">
          <a:xfrm>
            <a:off x="1786731" y="5590154"/>
            <a:ext cx="76199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rgbClr val="F8F8F8"/>
                </a:solidFill>
                <a:latin typeface="幼圆" pitchFamily="49" charset="-122"/>
                <a:ea typeface="幼圆" pitchFamily="49" charset="-122"/>
                <a:cs typeface="Arial" charset="0"/>
              </a:rPr>
              <a:t>礼品兑换</a:t>
            </a:r>
            <a:endParaRPr lang="en-US" altLang="zh-CN" sz="2000" b="1" dirty="0" smtClean="0">
              <a:solidFill>
                <a:srgbClr val="F8F8F8"/>
              </a:solidFill>
              <a:latin typeface="幼圆" pitchFamily="49" charset="-122"/>
              <a:ea typeface="幼圆" pitchFamily="49" charset="-122"/>
              <a:cs typeface="Arial" charset="0"/>
            </a:endParaRPr>
          </a:p>
        </p:txBody>
      </p:sp>
      <p:sp>
        <p:nvSpPr>
          <p:cNvPr id="54" name="Rectangle 33"/>
          <p:cNvSpPr>
            <a:spLocks noChangeArrowheads="1"/>
          </p:cNvSpPr>
          <p:nvPr/>
        </p:nvSpPr>
        <p:spPr bwMode="gray">
          <a:xfrm>
            <a:off x="6618766" y="4454614"/>
            <a:ext cx="76199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rgbClr val="F8F8F8"/>
                </a:solidFill>
                <a:latin typeface="幼圆" pitchFamily="49" charset="-122"/>
                <a:ea typeface="幼圆" pitchFamily="49" charset="-122"/>
                <a:cs typeface="Arial" charset="0"/>
              </a:rPr>
              <a:t>单品打折</a:t>
            </a:r>
            <a:endParaRPr lang="en-US" altLang="zh-CN" sz="2000" b="1" dirty="0" smtClean="0">
              <a:solidFill>
                <a:srgbClr val="F8F8F8"/>
              </a:solidFill>
              <a:latin typeface="幼圆" pitchFamily="49" charset="-122"/>
              <a:ea typeface="幼圆" pitchFamily="49" charset="-122"/>
              <a:cs typeface="Arial" charset="0"/>
            </a:endParaRPr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gray">
          <a:xfrm>
            <a:off x="6299104" y="5524092"/>
            <a:ext cx="76199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rgbClr val="F8F8F8"/>
                </a:solidFill>
                <a:latin typeface="幼圆" pitchFamily="49" charset="-122"/>
                <a:ea typeface="幼圆" pitchFamily="49" charset="-122"/>
                <a:cs typeface="Arial" charset="0"/>
              </a:rPr>
              <a:t>品类打折</a:t>
            </a:r>
            <a:endParaRPr lang="en-US" altLang="zh-CN" sz="2000" b="1" dirty="0" smtClean="0">
              <a:solidFill>
                <a:srgbClr val="F8F8F8"/>
              </a:solidFill>
              <a:latin typeface="幼圆" pitchFamily="49" charset="-122"/>
              <a:ea typeface="幼圆" pitchFamily="49" charset="-122"/>
              <a:cs typeface="Arial" charset="0"/>
            </a:endParaRPr>
          </a:p>
        </p:txBody>
      </p:sp>
      <p:sp>
        <p:nvSpPr>
          <p:cNvPr id="56" name="Rectangle 33"/>
          <p:cNvSpPr>
            <a:spLocks noChangeArrowheads="1"/>
          </p:cNvSpPr>
          <p:nvPr/>
        </p:nvSpPr>
        <p:spPr bwMode="gray">
          <a:xfrm>
            <a:off x="5137859" y="1569749"/>
            <a:ext cx="76199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会员升级</a:t>
            </a:r>
            <a:endParaRPr lang="en-US" altLang="zh-CN" sz="2000" dirty="0" smtClean="0">
              <a:solidFill>
                <a:srgbClr val="F8F8F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57" name="Rectangle 33"/>
          <p:cNvSpPr>
            <a:spLocks noChangeArrowheads="1"/>
          </p:cNvSpPr>
          <p:nvPr/>
        </p:nvSpPr>
        <p:spPr bwMode="gray">
          <a:xfrm>
            <a:off x="2821719" y="1578114"/>
            <a:ext cx="76199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分类策略</a:t>
            </a:r>
            <a:endParaRPr lang="en-US" altLang="zh-CN" sz="2000" dirty="0" smtClean="0">
              <a:solidFill>
                <a:srgbClr val="F8F8F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58" name="Rectangle 33"/>
          <p:cNvSpPr>
            <a:spLocks noChangeArrowheads="1"/>
          </p:cNvSpPr>
          <p:nvPr/>
        </p:nvSpPr>
        <p:spPr bwMode="gray">
          <a:xfrm>
            <a:off x="4422777" y="875558"/>
            <a:ext cx="76199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会员换卡</a:t>
            </a:r>
            <a:endParaRPr lang="en-US" altLang="zh-CN" sz="2000" dirty="0" smtClean="0">
              <a:solidFill>
                <a:srgbClr val="F8F8F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gray">
          <a:xfrm>
            <a:off x="1458436" y="3546116"/>
            <a:ext cx="76199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8F8F8"/>
                </a:solidFill>
                <a:latin typeface="幼圆" pitchFamily="49" charset="-122"/>
                <a:ea typeface="幼圆" pitchFamily="49" charset="-122"/>
                <a:cs typeface="Arial" charset="0"/>
              </a:rPr>
              <a:t>积分规则</a:t>
            </a:r>
            <a:endParaRPr lang="en-US" altLang="zh-CN" sz="2000" b="1" dirty="0">
              <a:solidFill>
                <a:srgbClr val="F8F8F8"/>
              </a:solidFill>
              <a:latin typeface="幼圆" pitchFamily="49" charset="-122"/>
              <a:ea typeface="幼圆" pitchFamily="49" charset="-122"/>
              <a:cs typeface="Arial" charset="0"/>
            </a:endParaRPr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gray">
          <a:xfrm>
            <a:off x="3496195" y="875558"/>
            <a:ext cx="76199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会员档案</a:t>
            </a:r>
            <a:endParaRPr lang="en-US" altLang="zh-CN" sz="2000" dirty="0" smtClean="0">
              <a:solidFill>
                <a:srgbClr val="F8F8F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61" name="Oval 112"/>
          <p:cNvSpPr>
            <a:spLocks noChangeAspect="1" noChangeArrowheads="1"/>
          </p:cNvSpPr>
          <p:nvPr/>
        </p:nvSpPr>
        <p:spPr bwMode="blackWhite">
          <a:xfrm>
            <a:off x="5105400" y="5715000"/>
            <a:ext cx="893131" cy="89313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eaLnBrk="0" hangingPunct="0"/>
            <a:endParaRPr kumimoji="0" lang="zh-CN" altLang="zh-CN" sz="1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" name="Rectangle 33"/>
          <p:cNvSpPr>
            <a:spLocks noChangeArrowheads="1"/>
          </p:cNvSpPr>
          <p:nvPr/>
        </p:nvSpPr>
        <p:spPr bwMode="gray">
          <a:xfrm>
            <a:off x="5134835" y="5807623"/>
            <a:ext cx="76199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rgbClr val="F8F8F8"/>
                </a:solidFill>
                <a:latin typeface="幼圆" pitchFamily="49" charset="-122"/>
                <a:ea typeface="幼圆" pitchFamily="49" charset="-122"/>
                <a:cs typeface="Arial" charset="0"/>
              </a:rPr>
              <a:t>品牌打折</a:t>
            </a:r>
            <a:endParaRPr lang="en-US" altLang="zh-CN" sz="2000" b="1" dirty="0" smtClean="0">
              <a:solidFill>
                <a:srgbClr val="F8F8F8"/>
              </a:solidFill>
              <a:latin typeface="幼圆" pitchFamily="49" charset="-122"/>
              <a:ea typeface="幼圆" pitchFamily="49" charset="-122"/>
              <a:cs typeface="Arial" charset="0"/>
            </a:endParaRPr>
          </a:p>
        </p:txBody>
      </p:sp>
      <p:pic>
        <p:nvPicPr>
          <p:cNvPr id="63" name="图片 62"/>
          <p:cNvPicPr/>
          <p:nvPr/>
        </p:nvPicPr>
        <p:blipFill>
          <a:blip r:embed="rId3"/>
          <a:stretch>
            <a:fillRect/>
          </a:stretch>
        </p:blipFill>
        <p:spPr>
          <a:xfrm>
            <a:off x="163984" y="817751"/>
            <a:ext cx="8522816" cy="579037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81000" y="1910245"/>
            <a:ext cx="7543799" cy="3228340"/>
            <a:chOff x="381000" y="1910245"/>
            <a:chExt cx="7543799" cy="3228340"/>
          </a:xfrm>
        </p:grpSpPr>
        <p:pic>
          <p:nvPicPr>
            <p:cNvPr id="64" name="图片 6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1910245"/>
              <a:ext cx="7543799" cy="322834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4259337" y="2638910"/>
              <a:ext cx="3009901" cy="40011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---</a:t>
              </a:r>
              <a:r>
                <a:rPr lang="zh-CN" alt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个性化会员积分方案</a:t>
              </a:r>
              <a:r>
                <a:rPr lang="en-US" altLang="zh-CN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---</a:t>
              </a:r>
              <a:endPara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97613" y="2277635"/>
            <a:ext cx="7446760" cy="3356260"/>
            <a:chOff x="859040" y="2214210"/>
            <a:chExt cx="7446760" cy="3356260"/>
          </a:xfrm>
        </p:grpSpPr>
        <p:pic>
          <p:nvPicPr>
            <p:cNvPr id="66" name="图片 6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59040" y="2214210"/>
              <a:ext cx="7446760" cy="3356260"/>
            </a:xfrm>
            <a:prstGeom prst="rect">
              <a:avLst/>
            </a:prstGeom>
          </p:spPr>
        </p:pic>
        <p:pic>
          <p:nvPicPr>
            <p:cNvPr id="67" name="图片 66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667361" y="3632876"/>
              <a:ext cx="4473495" cy="1358265"/>
            </a:xfrm>
            <a:prstGeom prst="rect">
              <a:avLst/>
            </a:prstGeom>
          </p:spPr>
        </p:pic>
        <p:cxnSp>
          <p:nvCxnSpPr>
            <p:cNvPr id="69" name="直接箭头连接符 68"/>
            <p:cNvCxnSpPr/>
            <p:nvPr/>
          </p:nvCxnSpPr>
          <p:spPr>
            <a:xfrm flipH="1" flipV="1">
              <a:off x="2631375" y="3632876"/>
              <a:ext cx="1791402" cy="11570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Oval 1569"/>
            <p:cNvSpPr>
              <a:spLocks noChangeArrowheads="1"/>
            </p:cNvSpPr>
            <p:nvPr/>
          </p:nvSpPr>
          <p:spPr bwMode="blackWhite">
            <a:xfrm>
              <a:off x="4250398" y="4454614"/>
              <a:ext cx="3890458" cy="5365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zh-CN" altLang="en-US" sz="24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35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c 9"/>
          <p:cNvSpPr>
            <a:spLocks/>
          </p:cNvSpPr>
          <p:nvPr/>
        </p:nvSpPr>
        <p:spPr bwMode="auto">
          <a:xfrm>
            <a:off x="419100" y="1195536"/>
            <a:ext cx="7620000" cy="54102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8774 w 41195"/>
              <a:gd name="T1" fmla="*/ 43014 h 43014"/>
              <a:gd name="T2" fmla="*/ 41195 w 41195"/>
              <a:gd name="T3" fmla="*/ 12512 h 43014"/>
              <a:gd name="T4" fmla="*/ 21600 w 41195"/>
              <a:gd name="T5" fmla="*/ 21600 h 43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195" h="43014" fill="none" extrusionOk="0">
                <a:moveTo>
                  <a:pt x="18773" y="43014"/>
                </a:moveTo>
                <a:cubicBezTo>
                  <a:pt x="8030" y="41596"/>
                  <a:pt x="0" y="324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010" y="-1"/>
                  <a:pt x="37656" y="4882"/>
                  <a:pt x="41195" y="12511"/>
                </a:cubicBezTo>
              </a:path>
              <a:path w="41195" h="43014" stroke="0" extrusionOk="0">
                <a:moveTo>
                  <a:pt x="18773" y="43014"/>
                </a:moveTo>
                <a:cubicBezTo>
                  <a:pt x="8030" y="41596"/>
                  <a:pt x="0" y="324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010" y="-1"/>
                  <a:pt x="37656" y="4882"/>
                  <a:pt x="41195" y="12511"/>
                </a:cubicBezTo>
                <a:lnTo>
                  <a:pt x="21600" y="21600"/>
                </a:lnTo>
                <a:close/>
              </a:path>
            </a:pathLst>
          </a:custGeom>
          <a:ln>
            <a:headEnd/>
            <a:tailEnd type="arrow" w="sm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3176736"/>
            <a:ext cx="860494" cy="860494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7" y="3329136"/>
            <a:ext cx="490986" cy="72580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-152400" y="3447925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buFont typeface="Wingdings" pitchFamily="2" charset="2"/>
              <a:buChar char="p"/>
            </a:pPr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加盟商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>
              <a:buFont typeface="Wingdings" pitchFamily="2" charset="2"/>
              <a:buChar char="p"/>
            </a:pPr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业务协同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>
              <a:buFont typeface="Wingdings" pitchFamily="2" charset="2"/>
              <a:buChar char="p"/>
            </a:pPr>
            <a:r>
              <a:rPr lang="zh-CN" altLang="en-US" sz="1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集中管理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 flipH="1">
            <a:off x="3695700" y="2643337"/>
            <a:ext cx="1463842" cy="3428999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585788"/>
          </a:xfrm>
        </p:spPr>
        <p:txBody>
          <a:bodyPr/>
          <a:lstStyle/>
          <a:p>
            <a:r>
              <a:rPr lang="zh-CN" altLang="en-US" dirty="0" smtClean="0"/>
              <a:t>亮点</a:t>
            </a:r>
            <a:r>
              <a:rPr lang="en-US" altLang="zh-CN" dirty="0" smtClean="0"/>
              <a:t>5—</a:t>
            </a:r>
            <a:r>
              <a:rPr lang="zh-CN" altLang="en-US" dirty="0" smtClean="0"/>
              <a:t>多级分销</a:t>
            </a:r>
            <a:endParaRPr lang="zh-CN" altLang="en-US" dirty="0"/>
          </a:p>
        </p:txBody>
      </p:sp>
      <p:sp>
        <p:nvSpPr>
          <p:cNvPr id="14" name="Arc 9"/>
          <p:cNvSpPr>
            <a:spLocks/>
          </p:cNvSpPr>
          <p:nvPr/>
        </p:nvSpPr>
        <p:spPr bwMode="auto">
          <a:xfrm>
            <a:off x="1257300" y="2719536"/>
            <a:ext cx="6400800" cy="38862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8774 w 41195"/>
              <a:gd name="T1" fmla="*/ 43014 h 43014"/>
              <a:gd name="T2" fmla="*/ 41195 w 41195"/>
              <a:gd name="T3" fmla="*/ 12512 h 43014"/>
              <a:gd name="T4" fmla="*/ 21600 w 41195"/>
              <a:gd name="T5" fmla="*/ 21600 h 43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195" h="43014" fill="none" extrusionOk="0">
                <a:moveTo>
                  <a:pt x="18773" y="43014"/>
                </a:moveTo>
                <a:cubicBezTo>
                  <a:pt x="8030" y="41596"/>
                  <a:pt x="0" y="324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010" y="-1"/>
                  <a:pt x="37656" y="4882"/>
                  <a:pt x="41195" y="12511"/>
                </a:cubicBezTo>
              </a:path>
              <a:path w="41195" h="43014" stroke="0" extrusionOk="0">
                <a:moveTo>
                  <a:pt x="18773" y="43014"/>
                </a:moveTo>
                <a:cubicBezTo>
                  <a:pt x="8030" y="41596"/>
                  <a:pt x="0" y="324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010" y="-1"/>
                  <a:pt x="37656" y="4882"/>
                  <a:pt x="41195" y="12511"/>
                </a:cubicBezTo>
                <a:lnTo>
                  <a:pt x="21600" y="21600"/>
                </a:lnTo>
                <a:close/>
              </a:path>
            </a:pathLst>
          </a:custGeom>
          <a:ln>
            <a:headEnd/>
            <a:tailEnd type="arrow" w="sm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0100" y="2948136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7100" y="5645973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9415" y="5615136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674473" y="325293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跑店员</a:t>
            </a:r>
            <a:endParaRPr lang="zh-CN" altLang="en-US" sz="1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3300" y="5950773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营销机构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31755" y="591993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配送管理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6" name="图片 2" descr="www.tuweimei.comComp_4599113_CAkXNpc9oeUbCJmMqte315qwRcTTPf7S.jpg"/>
          <p:cNvPicPr>
            <a:picLocks noGrp="1" noChangeAspect="1"/>
          </p:cNvPicPr>
          <p:nvPr isPhoto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9358" y="2501978"/>
            <a:ext cx="734970" cy="73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2324100" y="4347810"/>
            <a:ext cx="4648200" cy="152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 cstate="print"/>
          <a:srcRect l="6154"/>
          <a:stretch>
            <a:fillRect/>
          </a:stretch>
        </p:blipFill>
        <p:spPr bwMode="auto">
          <a:xfrm>
            <a:off x="2176453" y="1918937"/>
            <a:ext cx="58512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图片 1" descr="盖章"/>
          <p:cNvPicPr>
            <a:picLocks noGrp="1" noChangeAspect="1"/>
          </p:cNvPicPr>
          <p:nvPr isPhoto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4732" y="1748669"/>
            <a:ext cx="1002168" cy="75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1" y="4058462"/>
            <a:ext cx="1263449" cy="105065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113193" y="488052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分销企业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2628900" y="2643337"/>
            <a:ext cx="1714500" cy="1674607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4468792" y="2500122"/>
            <a:ext cx="690750" cy="1743414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4648200" y="3050648"/>
            <a:ext cx="2641158" cy="119288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1083693" y="3757046"/>
            <a:ext cx="3069207" cy="590764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2686050" y="198483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普通客户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zh-CN" altLang="en-US" sz="1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建立</a:t>
            </a:r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经销商社区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实现订货、跟踪、对账、上报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75856" y="249665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网上</a:t>
            </a:r>
            <a:r>
              <a:rPr lang="en-US" altLang="zh-CN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店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zh-CN" altLang="en-US" sz="1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客户订单</a:t>
            </a:r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处理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zh-CN" altLang="en-US" sz="1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集中发货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2887" y="1801568"/>
            <a:ext cx="13394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sz="1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卖</a:t>
            </a:r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场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zh-CN" altLang="en-US" sz="1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跑店员</a:t>
            </a:r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理货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zh-CN" altLang="en-US" sz="1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位置</a:t>
            </a:r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签到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zh-CN" altLang="en-US" sz="1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竞品记录促销</a:t>
            </a:r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拍照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zh-CN" altLang="en-US" sz="1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库存销量</a:t>
            </a:r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上报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zh-CN" altLang="en-US" sz="1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手机下</a:t>
            </a:r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单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/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来电寻货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3074224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3219450" y="3379024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业务员</a:t>
            </a:r>
            <a:endParaRPr lang="zh-CN" altLang="en-US" sz="1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41732" y="537885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buFont typeface="Wingdings" pitchFamily="2" charset="2"/>
              <a:buChar char="p"/>
            </a:pPr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构建顾客社区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>
              <a:buFont typeface="Wingdings" pitchFamily="2" charset="2"/>
              <a:buChar char="p"/>
            </a:pPr>
            <a:r>
              <a:rPr lang="zh-CN" altLang="en-US" sz="1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会员积分</a:t>
            </a:r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查询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>
              <a:buFont typeface="Wingdings" pitchFamily="2" charset="2"/>
              <a:buChar char="p"/>
            </a:pPr>
            <a:r>
              <a:rPr lang="zh-CN" altLang="en-US" sz="1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在线</a:t>
            </a:r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交流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latinLnBrk="1">
              <a:buFont typeface="Wingdings" pitchFamily="2" charset="2"/>
              <a:buChar char="p"/>
            </a:pPr>
            <a:r>
              <a:rPr lang="zh-CN" altLang="en-US" sz="1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新品发布</a:t>
            </a:r>
            <a:endParaRPr lang="en-US" altLang="zh-CN" sz="1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75" y="533400"/>
            <a:ext cx="492840" cy="657120"/>
          </a:xfrm>
          <a:prstGeom prst="rect">
            <a:avLst/>
          </a:prstGeom>
        </p:spPr>
      </p:pic>
      <p:pic>
        <p:nvPicPr>
          <p:cNvPr id="41" name="图片 40"/>
          <p:cNvPicPr/>
          <p:nvPr/>
        </p:nvPicPr>
        <p:blipFill>
          <a:blip r:embed="rId11"/>
          <a:stretch>
            <a:fillRect/>
          </a:stretch>
        </p:blipFill>
        <p:spPr>
          <a:xfrm>
            <a:off x="592707" y="955129"/>
            <a:ext cx="8343900" cy="5562600"/>
          </a:xfrm>
          <a:prstGeom prst="rect">
            <a:avLst/>
          </a:prstGeom>
        </p:spPr>
      </p:pic>
      <p:pic>
        <p:nvPicPr>
          <p:cNvPr id="35" name="Picture 2" descr="D:\我的文档\桌面\新建文件夹\营销机构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686807"/>
            <a:ext cx="63436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99" y="3306182"/>
            <a:ext cx="860494" cy="86049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23532" y="373687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在线客服</a:t>
            </a:r>
            <a:endParaRPr lang="zh-CN" altLang="en-US" sz="1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" name="Picture 2" descr="D:\工作目录\调研、培训、实施及支持\支持\2012产品规划\新建文件夹\库存上报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318898"/>
            <a:ext cx="63436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80975" y="704736"/>
            <a:ext cx="8610599" cy="5799915"/>
            <a:chOff x="163492" y="685800"/>
            <a:chExt cx="8610599" cy="5799915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92" y="685800"/>
              <a:ext cx="8610599" cy="5799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Oval 1569"/>
            <p:cNvSpPr>
              <a:spLocks noChangeArrowheads="1"/>
            </p:cNvSpPr>
            <p:nvPr/>
          </p:nvSpPr>
          <p:spPr bwMode="blackWhite">
            <a:xfrm>
              <a:off x="6629400" y="1844587"/>
              <a:ext cx="1246456" cy="185812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zh-CN" altLang="en-US" sz="24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6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9"/>
          <p:cNvSpPr>
            <a:spLocks/>
          </p:cNvSpPr>
          <p:nvPr/>
        </p:nvSpPr>
        <p:spPr bwMode="auto">
          <a:xfrm>
            <a:off x="1012031" y="1390709"/>
            <a:ext cx="6400800" cy="38862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8774 w 41195"/>
              <a:gd name="T1" fmla="*/ 43014 h 43014"/>
              <a:gd name="T2" fmla="*/ 41195 w 41195"/>
              <a:gd name="T3" fmla="*/ 12512 h 43014"/>
              <a:gd name="T4" fmla="*/ 21600 w 41195"/>
              <a:gd name="T5" fmla="*/ 21600 h 43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195" h="43014" fill="none" extrusionOk="0">
                <a:moveTo>
                  <a:pt x="18773" y="43014"/>
                </a:moveTo>
                <a:cubicBezTo>
                  <a:pt x="8030" y="41596"/>
                  <a:pt x="0" y="324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010" y="-1"/>
                  <a:pt x="37656" y="4882"/>
                  <a:pt x="41195" y="12511"/>
                </a:cubicBezTo>
              </a:path>
              <a:path w="41195" h="43014" stroke="0" extrusionOk="0">
                <a:moveTo>
                  <a:pt x="18773" y="43014"/>
                </a:moveTo>
                <a:cubicBezTo>
                  <a:pt x="8030" y="41596"/>
                  <a:pt x="0" y="3243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010" y="-1"/>
                  <a:pt x="37656" y="4882"/>
                  <a:pt x="41195" y="12511"/>
                </a:cubicBezTo>
                <a:lnTo>
                  <a:pt x="21600" y="21600"/>
                </a:lnTo>
                <a:close/>
              </a:path>
            </a:pathLst>
          </a:custGeom>
          <a:ln>
            <a:headEnd/>
            <a:tailEnd type="arrow" w="sm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34" y="2800410"/>
            <a:ext cx="2095500" cy="12573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585788"/>
          </a:xfrm>
        </p:spPr>
        <p:txBody>
          <a:bodyPr/>
          <a:lstStyle/>
          <a:p>
            <a:r>
              <a:rPr lang="zh-CN" altLang="en-US" dirty="0" smtClean="0"/>
              <a:t>亮点</a:t>
            </a:r>
            <a:r>
              <a:rPr lang="en-US" altLang="zh-CN" dirty="0" smtClean="0"/>
              <a:t>6—</a:t>
            </a:r>
            <a:r>
              <a:rPr lang="zh-CN" altLang="en-US" dirty="0" smtClean="0"/>
              <a:t>资产管理</a:t>
            </a:r>
            <a:endParaRPr lang="zh-CN" alt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4446" y="2457509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9431" y="1695509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4831" y="1619309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4031" y="2000309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9116" y="4221453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8796" y="4190616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914604" y="274289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/>
              <a:t>周转材料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74868" y="2000309"/>
            <a:ext cx="12875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zh-CN" altLang="en-US" sz="1000" b="1" dirty="0"/>
              <a:t>生物性资产</a:t>
            </a:r>
            <a:endParaRPr lang="en-US" altLang="zh-CN" sz="1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29204" y="1924109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/>
              <a:t>无形资产</a:t>
            </a:r>
            <a:endParaRPr lang="zh-CN" altLang="en-US" sz="10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60231" y="2305109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/>
              <a:t>固定资产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5316" y="4526253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新增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94996" y="4495416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变动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1765" y="4175807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4526835" y="4480607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拆分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67924" y="373528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企业资产管理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3412331" y="2358355"/>
            <a:ext cx="685800" cy="63076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4223523" y="2335401"/>
            <a:ext cx="228600" cy="57930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4402931" y="2457509"/>
            <a:ext cx="1257300" cy="4572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2497930" y="2868991"/>
            <a:ext cx="1409701" cy="149992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0934" y="4131001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70"/>
          <p:cNvSpPr txBox="1"/>
          <p:nvPr/>
        </p:nvSpPr>
        <p:spPr>
          <a:xfrm>
            <a:off x="5496004" y="443580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盘点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0691" y="4122560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6455761" y="4427360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处置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703" y="4106782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455773" y="4411582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资产条码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215" y="3341618"/>
            <a:ext cx="685800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1479828" y="3627005"/>
            <a:ext cx="14157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zh-CN" altLang="en-US" sz="1000" b="1" dirty="0"/>
              <a:t>长期摊销费用</a:t>
            </a:r>
            <a:endParaRPr lang="en-US" altLang="zh-CN" sz="1000" b="1" dirty="0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V="1">
            <a:off x="2540247" y="3181409"/>
            <a:ext cx="1327678" cy="568706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093203" y="1567628"/>
            <a:ext cx="10601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/>
              <a:t>房屋建筑物、运输设备、生产设备</a:t>
            </a:r>
          </a:p>
        </p:txBody>
      </p:sp>
      <p:sp>
        <p:nvSpPr>
          <p:cNvPr id="39" name="矩形 38"/>
          <p:cNvSpPr/>
          <p:nvPr/>
        </p:nvSpPr>
        <p:spPr>
          <a:xfrm>
            <a:off x="5126831" y="914400"/>
            <a:ext cx="1060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/>
              <a:t>土地使用权、软件、专利</a:t>
            </a:r>
          </a:p>
        </p:txBody>
      </p:sp>
      <p:sp>
        <p:nvSpPr>
          <p:cNvPr id="43" name="矩形 42"/>
          <p:cNvSpPr/>
          <p:nvPr/>
        </p:nvSpPr>
        <p:spPr>
          <a:xfrm>
            <a:off x="419631" y="2257454"/>
            <a:ext cx="1060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/>
              <a:t>包装物、低值易耗品</a:t>
            </a:r>
          </a:p>
        </p:txBody>
      </p:sp>
      <p:sp>
        <p:nvSpPr>
          <p:cNvPr id="6" name="矩形 5"/>
          <p:cNvSpPr/>
          <p:nvPr/>
        </p:nvSpPr>
        <p:spPr>
          <a:xfrm>
            <a:off x="1827985" y="1183879"/>
            <a:ext cx="1339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/>
              <a:t>经济林、薪炭林</a:t>
            </a:r>
            <a:endParaRPr lang="en-US" altLang="zh-CN" sz="1000" b="1" dirty="0"/>
          </a:p>
          <a:p>
            <a:r>
              <a:rPr lang="zh-CN" altLang="en-US" sz="1000" b="1" dirty="0" smtClean="0"/>
              <a:t>产畜、役畜</a:t>
            </a:r>
            <a:endParaRPr lang="en-US" altLang="zh-CN" sz="1000" b="1" dirty="0"/>
          </a:p>
        </p:txBody>
      </p:sp>
      <p:sp>
        <p:nvSpPr>
          <p:cNvPr id="7" name="矩形 6"/>
          <p:cNvSpPr/>
          <p:nvPr/>
        </p:nvSpPr>
        <p:spPr>
          <a:xfrm>
            <a:off x="157789" y="3565586"/>
            <a:ext cx="17568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/>
              <a:t>1</a:t>
            </a:r>
            <a:r>
              <a:rPr lang="zh-CN" altLang="en-US" sz="1000" b="1" dirty="0"/>
              <a:t>、已提足折旧的固定资产改建支出</a:t>
            </a:r>
            <a:endParaRPr lang="en-US" altLang="zh-CN" sz="1000" b="1" dirty="0"/>
          </a:p>
          <a:p>
            <a:r>
              <a:rPr lang="en-US" altLang="zh-CN" sz="1000" b="1" dirty="0"/>
              <a:t>2</a:t>
            </a:r>
            <a:r>
              <a:rPr lang="zh-CN" altLang="en-US" sz="1000" b="1" dirty="0"/>
              <a:t>、经营租入固定资产改建支出</a:t>
            </a:r>
            <a:endParaRPr lang="en-US" altLang="zh-CN" sz="1000" b="1" dirty="0"/>
          </a:p>
          <a:p>
            <a:r>
              <a:rPr lang="en-US" altLang="zh-CN" sz="1000" b="1" dirty="0"/>
              <a:t>3</a:t>
            </a:r>
            <a:r>
              <a:rPr lang="zh-CN" altLang="en-US" sz="1000" b="1" dirty="0"/>
              <a:t>、固定资产大修理支出</a:t>
            </a:r>
            <a:endParaRPr lang="en-US" altLang="zh-CN" sz="1000" b="1" dirty="0"/>
          </a:p>
        </p:txBody>
      </p:sp>
      <p:sp>
        <p:nvSpPr>
          <p:cNvPr id="38" name="矩形 37"/>
          <p:cNvSpPr/>
          <p:nvPr/>
        </p:nvSpPr>
        <p:spPr>
          <a:xfrm>
            <a:off x="3221831" y="5257800"/>
            <a:ext cx="59221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、多资产   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、多部门   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、多数量   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、多期间    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、批处理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图片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27" y="875221"/>
            <a:ext cx="9168227" cy="544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0" y="1516860"/>
            <a:ext cx="9144000" cy="4883940"/>
            <a:chOff x="0" y="1516860"/>
            <a:chExt cx="9144000" cy="4883940"/>
          </a:xfrm>
        </p:grpSpPr>
        <p:pic>
          <p:nvPicPr>
            <p:cNvPr id="1028" name="图片 5" descr="image00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16860"/>
              <a:ext cx="9144000" cy="488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Oval 1569"/>
            <p:cNvSpPr>
              <a:spLocks noChangeArrowheads="1"/>
            </p:cNvSpPr>
            <p:nvPr/>
          </p:nvSpPr>
          <p:spPr bwMode="blackWhite">
            <a:xfrm>
              <a:off x="157789" y="2296431"/>
              <a:ext cx="1246456" cy="36471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zh-CN" altLang="en-US" sz="2400">
                <a:latin typeface="Times New Roman" pitchFamily="18" charset="0"/>
              </a:endParaRPr>
            </a:p>
          </p:txBody>
        </p:sp>
      </p:grpSp>
      <p:pic>
        <p:nvPicPr>
          <p:cNvPr id="1030" name="图片 4" descr="image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" y="2274239"/>
            <a:ext cx="9065496" cy="450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7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亮点</a:t>
            </a:r>
            <a:r>
              <a:rPr lang="en-US" altLang="zh-CN" dirty="0" smtClean="0"/>
              <a:t>7—</a:t>
            </a:r>
            <a:r>
              <a:rPr lang="zh-CN" altLang="en-US" dirty="0" smtClean="0"/>
              <a:t>指尖上的管理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166236"/>
            <a:ext cx="5801465" cy="213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0" y="762000"/>
            <a:ext cx="2698175" cy="3077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销售</a:t>
            </a: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经理：有效监管、</a:t>
            </a:r>
            <a:r>
              <a:rPr lang="zh-CN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高枕无忧</a:t>
            </a:r>
            <a:endParaRPr lang="zh-CN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759023"/>
            <a:ext cx="2590800" cy="31288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跑店员：现场签到、现场下单</a:t>
            </a:r>
            <a:endParaRPr lang="zh-CN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1" y="1166236"/>
            <a:ext cx="1260569" cy="218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29" y="1166235"/>
            <a:ext cx="1270571" cy="218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72" y="1948396"/>
            <a:ext cx="343507" cy="59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t1.baidu.com/it/u=3651786349,602257910&amp;fm=52&amp;gp=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66236"/>
            <a:ext cx="2729988" cy="212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太阳形 6"/>
          <p:cNvSpPr/>
          <p:nvPr/>
        </p:nvSpPr>
        <p:spPr>
          <a:xfrm>
            <a:off x="2514600" y="1683986"/>
            <a:ext cx="1281215" cy="1079847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有效监管</a:t>
            </a:r>
            <a:endParaRPr lang="zh-CN" altLang="en-US" sz="9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9707" y="3181290"/>
            <a:ext cx="3935693" cy="40011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移动掌控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348" y="3181290"/>
            <a:ext cx="4020652" cy="40011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移动办公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85" y="3471337"/>
            <a:ext cx="1931502" cy="27770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29434" y="619553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来电弹屏：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客户信息全掌握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电话沟通有准备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2" descr="E:\用友\畅捷通\畅捷移动\畅捷移动-ERP\UIUE\畅捷移动T3-1.4  T6-1.3原型 库存查询原型\来电弹屏界面_files\u7_origin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71337"/>
            <a:ext cx="1981200" cy="270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14" y="3514799"/>
            <a:ext cx="1766785" cy="27336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图片 18" descr="D:\畅捷通\畅捷移动\Android截图\付款预警列表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5" y="3514799"/>
            <a:ext cx="1731905" cy="273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04800" y="6191163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移动审批：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随时随地处理事务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高效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办公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79892" y="6191163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移动预警：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随时随地了解风险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有效管理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太阳形 21"/>
          <p:cNvSpPr/>
          <p:nvPr/>
        </p:nvSpPr>
        <p:spPr>
          <a:xfrm>
            <a:off x="1278039" y="4135582"/>
            <a:ext cx="1524000" cy="1295400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员工满意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71505" y="6174754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企业日报：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账户资金随时掌握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运筹帷幄有信心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太阳形 23"/>
          <p:cNvSpPr/>
          <p:nvPr/>
        </p:nvSpPr>
        <p:spPr>
          <a:xfrm>
            <a:off x="6096000" y="4114800"/>
            <a:ext cx="1524000" cy="1295400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企业成功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927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9824" y="1541890"/>
            <a:ext cx="414862" cy="42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4241" y="990600"/>
            <a:ext cx="368767" cy="43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6954" y="1449474"/>
            <a:ext cx="445867" cy="47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2196" y="994470"/>
            <a:ext cx="420625" cy="40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1920" y="4410826"/>
            <a:ext cx="354774" cy="42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8" descr="惠普台式电脑 1G独显 win7系统 全能配置 轻松拥有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4554" y="3726023"/>
            <a:ext cx="464977" cy="46497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702" y="130147"/>
            <a:ext cx="8305800" cy="585788"/>
          </a:xfrm>
        </p:spPr>
        <p:txBody>
          <a:bodyPr/>
          <a:lstStyle/>
          <a:p>
            <a:r>
              <a:rPr lang="zh-CN" altLang="en-US" dirty="0" smtClean="0"/>
              <a:t>亮点</a:t>
            </a:r>
            <a:r>
              <a:rPr lang="en-US" altLang="zh-CN" dirty="0" smtClean="0"/>
              <a:t>8---T+</a:t>
            </a:r>
            <a:r>
              <a:rPr lang="zh-CN" altLang="en-US" dirty="0" smtClean="0"/>
              <a:t>平台</a:t>
            </a:r>
            <a:endParaRPr lang="zh-CN" altLang="en-US" dirty="0"/>
          </a:p>
        </p:txBody>
      </p:sp>
      <p:cxnSp>
        <p:nvCxnSpPr>
          <p:cNvPr id="3" name="Straight Connector 36"/>
          <p:cNvCxnSpPr/>
          <p:nvPr/>
        </p:nvCxnSpPr>
        <p:spPr>
          <a:xfrm flipH="1">
            <a:off x="6399212" y="762000"/>
            <a:ext cx="1588" cy="5208131"/>
          </a:xfrm>
          <a:prstGeom prst="line">
            <a:avLst/>
          </a:prstGeom>
          <a:ln>
            <a:gradFill>
              <a:gsLst>
                <a:gs pos="50000">
                  <a:schemeClr val="bg1">
                    <a:lumMod val="65000"/>
                  </a:schemeClr>
                </a:gs>
                <a:gs pos="82000">
                  <a:schemeClr val="bg1">
                    <a:lumMod val="8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6"/>
          <p:cNvCxnSpPr/>
          <p:nvPr/>
        </p:nvCxnSpPr>
        <p:spPr>
          <a:xfrm flipH="1">
            <a:off x="2764024" y="781189"/>
            <a:ext cx="1588" cy="5208131"/>
          </a:xfrm>
          <a:prstGeom prst="line">
            <a:avLst/>
          </a:prstGeom>
          <a:ln>
            <a:gradFill>
              <a:gsLst>
                <a:gs pos="50000">
                  <a:schemeClr val="bg1">
                    <a:lumMod val="65000"/>
                  </a:schemeClr>
                </a:gs>
                <a:gs pos="82000">
                  <a:schemeClr val="bg1">
                    <a:lumMod val="85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81000" y="6096000"/>
            <a:ext cx="8382000" cy="5334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CSP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ktangel 762"/>
          <p:cNvSpPr>
            <a:spLocks noChangeArrowheads="1"/>
          </p:cNvSpPr>
          <p:nvPr/>
        </p:nvSpPr>
        <p:spPr bwMode="auto">
          <a:xfrm>
            <a:off x="3811587" y="826222"/>
            <a:ext cx="1522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zh-CN" altLang="en-US" sz="1600" noProof="1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畅捷云服务</a:t>
            </a:r>
            <a:endParaRPr lang="en-US" altLang="zh-CN" sz="1600" noProof="1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grpSp>
        <p:nvGrpSpPr>
          <p:cNvPr id="10" name="Gruppe 122"/>
          <p:cNvGrpSpPr/>
          <p:nvPr/>
        </p:nvGrpSpPr>
        <p:grpSpPr>
          <a:xfrm>
            <a:off x="1143000" y="969358"/>
            <a:ext cx="1288012" cy="1070511"/>
            <a:chOff x="8164513" y="-4049713"/>
            <a:chExt cx="2657475" cy="2368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1013"/>
            <p:cNvSpPr>
              <a:spLocks noEditPoints="1"/>
            </p:cNvSpPr>
            <p:nvPr/>
          </p:nvSpPr>
          <p:spPr bwMode="auto">
            <a:xfrm>
              <a:off x="8164513" y="-4049713"/>
              <a:ext cx="2657475" cy="2368550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2" name="Freeform 1014"/>
            <p:cNvSpPr>
              <a:spLocks/>
            </p:cNvSpPr>
            <p:nvPr/>
          </p:nvSpPr>
          <p:spPr bwMode="auto">
            <a:xfrm>
              <a:off x="9155113" y="-1773238"/>
              <a:ext cx="12700" cy="190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3" name="Freeform 1015"/>
            <p:cNvSpPr>
              <a:spLocks/>
            </p:cNvSpPr>
            <p:nvPr/>
          </p:nvSpPr>
          <p:spPr bwMode="auto">
            <a:xfrm>
              <a:off x="9075738" y="-1738313"/>
              <a:ext cx="50800" cy="28575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4" name="Freeform 1016"/>
            <p:cNvSpPr>
              <a:spLocks/>
            </p:cNvSpPr>
            <p:nvPr/>
          </p:nvSpPr>
          <p:spPr bwMode="auto">
            <a:xfrm>
              <a:off x="9104313" y="-1782763"/>
              <a:ext cx="31750" cy="44450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5" name="Freeform 1017"/>
            <p:cNvSpPr>
              <a:spLocks noEditPoints="1"/>
            </p:cNvSpPr>
            <p:nvPr/>
          </p:nvSpPr>
          <p:spPr bwMode="auto">
            <a:xfrm>
              <a:off x="9139238" y="-1782763"/>
              <a:ext cx="44450" cy="444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" name="Freeform 1018"/>
            <p:cNvSpPr>
              <a:spLocks/>
            </p:cNvSpPr>
            <p:nvPr/>
          </p:nvSpPr>
          <p:spPr bwMode="auto">
            <a:xfrm>
              <a:off x="10679113" y="-1747838"/>
              <a:ext cx="82550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" name="Freeform 1019"/>
            <p:cNvSpPr>
              <a:spLocks/>
            </p:cNvSpPr>
            <p:nvPr/>
          </p:nvSpPr>
          <p:spPr bwMode="auto">
            <a:xfrm>
              <a:off x="10742613" y="-1782763"/>
              <a:ext cx="31750" cy="47625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" name="Freeform 1020"/>
            <p:cNvSpPr>
              <a:spLocks/>
            </p:cNvSpPr>
            <p:nvPr/>
          </p:nvSpPr>
          <p:spPr bwMode="auto">
            <a:xfrm>
              <a:off x="9917113" y="-1782763"/>
              <a:ext cx="38100" cy="69850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" name="Freeform 1021"/>
            <p:cNvSpPr>
              <a:spLocks/>
            </p:cNvSpPr>
            <p:nvPr/>
          </p:nvSpPr>
          <p:spPr bwMode="auto">
            <a:xfrm>
              <a:off x="9237663" y="-1779588"/>
              <a:ext cx="9207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" name="Freeform 1022"/>
            <p:cNvSpPr>
              <a:spLocks/>
            </p:cNvSpPr>
            <p:nvPr/>
          </p:nvSpPr>
          <p:spPr bwMode="auto">
            <a:xfrm>
              <a:off x="934878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1" name="Freeform 1023"/>
            <p:cNvSpPr>
              <a:spLocks/>
            </p:cNvSpPr>
            <p:nvPr/>
          </p:nvSpPr>
          <p:spPr bwMode="auto">
            <a:xfrm>
              <a:off x="9383713" y="-1779588"/>
              <a:ext cx="57150" cy="6985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2" name="Freeform 1024"/>
            <p:cNvSpPr>
              <a:spLocks/>
            </p:cNvSpPr>
            <p:nvPr/>
          </p:nvSpPr>
          <p:spPr bwMode="auto">
            <a:xfrm>
              <a:off x="945991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3" name="Freeform 1025"/>
            <p:cNvSpPr>
              <a:spLocks/>
            </p:cNvSpPr>
            <p:nvPr/>
          </p:nvSpPr>
          <p:spPr bwMode="auto">
            <a:xfrm>
              <a:off x="9513888" y="-1779588"/>
              <a:ext cx="76200" cy="698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4" name="Freeform 1026"/>
            <p:cNvSpPr>
              <a:spLocks/>
            </p:cNvSpPr>
            <p:nvPr/>
          </p:nvSpPr>
          <p:spPr bwMode="auto">
            <a:xfrm>
              <a:off x="9494838" y="-1779588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5" name="Freeform 1027"/>
            <p:cNvSpPr>
              <a:spLocks/>
            </p:cNvSpPr>
            <p:nvPr/>
          </p:nvSpPr>
          <p:spPr bwMode="auto">
            <a:xfrm>
              <a:off x="960596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6" name="Freeform 1028"/>
            <p:cNvSpPr>
              <a:spLocks/>
            </p:cNvSpPr>
            <p:nvPr/>
          </p:nvSpPr>
          <p:spPr bwMode="auto">
            <a:xfrm>
              <a:off x="96440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7" name="Freeform 1029"/>
            <p:cNvSpPr>
              <a:spLocks/>
            </p:cNvSpPr>
            <p:nvPr/>
          </p:nvSpPr>
          <p:spPr bwMode="auto">
            <a:xfrm>
              <a:off x="96821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8" name="Freeform 1030"/>
            <p:cNvSpPr>
              <a:spLocks/>
            </p:cNvSpPr>
            <p:nvPr/>
          </p:nvSpPr>
          <p:spPr bwMode="auto">
            <a:xfrm>
              <a:off x="9717088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9" name="Freeform 1031"/>
            <p:cNvSpPr>
              <a:spLocks/>
            </p:cNvSpPr>
            <p:nvPr/>
          </p:nvSpPr>
          <p:spPr bwMode="auto">
            <a:xfrm>
              <a:off x="9755188" y="-1779588"/>
              <a:ext cx="57150" cy="6667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0" name="Freeform 1032"/>
            <p:cNvSpPr>
              <a:spLocks/>
            </p:cNvSpPr>
            <p:nvPr/>
          </p:nvSpPr>
          <p:spPr bwMode="auto">
            <a:xfrm>
              <a:off x="10063163" y="-1779588"/>
              <a:ext cx="952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1" name="Freeform 1033"/>
            <p:cNvSpPr>
              <a:spLocks/>
            </p:cNvSpPr>
            <p:nvPr/>
          </p:nvSpPr>
          <p:spPr bwMode="auto">
            <a:xfrm>
              <a:off x="1017428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2" name="Freeform 1034"/>
            <p:cNvSpPr>
              <a:spLocks/>
            </p:cNvSpPr>
            <p:nvPr/>
          </p:nvSpPr>
          <p:spPr bwMode="auto">
            <a:xfrm>
              <a:off x="10212388" y="-1779588"/>
              <a:ext cx="57150" cy="69850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3" name="Freeform 1035"/>
            <p:cNvSpPr>
              <a:spLocks/>
            </p:cNvSpPr>
            <p:nvPr/>
          </p:nvSpPr>
          <p:spPr bwMode="auto">
            <a:xfrm>
              <a:off x="10285413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4" name="Freeform 1036"/>
            <p:cNvSpPr>
              <a:spLocks/>
            </p:cNvSpPr>
            <p:nvPr/>
          </p:nvSpPr>
          <p:spPr bwMode="auto">
            <a:xfrm>
              <a:off x="10342563" y="-1779588"/>
              <a:ext cx="73025" cy="6985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5" name="Freeform 1037"/>
            <p:cNvSpPr>
              <a:spLocks/>
            </p:cNvSpPr>
            <p:nvPr/>
          </p:nvSpPr>
          <p:spPr bwMode="auto">
            <a:xfrm>
              <a:off x="10323513" y="-1779588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6" name="Freeform 1038"/>
            <p:cNvSpPr>
              <a:spLocks/>
            </p:cNvSpPr>
            <p:nvPr/>
          </p:nvSpPr>
          <p:spPr bwMode="auto">
            <a:xfrm>
              <a:off x="10434638" y="-1779588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7" name="Freeform 1039"/>
            <p:cNvSpPr>
              <a:spLocks/>
            </p:cNvSpPr>
            <p:nvPr/>
          </p:nvSpPr>
          <p:spPr bwMode="auto">
            <a:xfrm>
              <a:off x="10469563" y="-1779588"/>
              <a:ext cx="22225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8" name="Freeform 1040"/>
            <p:cNvSpPr>
              <a:spLocks/>
            </p:cNvSpPr>
            <p:nvPr/>
          </p:nvSpPr>
          <p:spPr bwMode="auto">
            <a:xfrm>
              <a:off x="105076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" name="Freeform 1041"/>
            <p:cNvSpPr>
              <a:spLocks/>
            </p:cNvSpPr>
            <p:nvPr/>
          </p:nvSpPr>
          <p:spPr bwMode="auto">
            <a:xfrm>
              <a:off x="10545763" y="-1779588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" name="Freeform 1042"/>
            <p:cNvSpPr>
              <a:spLocks/>
            </p:cNvSpPr>
            <p:nvPr/>
          </p:nvSpPr>
          <p:spPr bwMode="auto">
            <a:xfrm>
              <a:off x="10580688" y="-1779588"/>
              <a:ext cx="57150" cy="6667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" name="Freeform 1043"/>
            <p:cNvSpPr>
              <a:spLocks/>
            </p:cNvSpPr>
            <p:nvPr/>
          </p:nvSpPr>
          <p:spPr bwMode="auto">
            <a:xfrm>
              <a:off x="10298113" y="-4021138"/>
              <a:ext cx="50800" cy="47625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" name="Freeform 1044"/>
            <p:cNvSpPr>
              <a:spLocks/>
            </p:cNvSpPr>
            <p:nvPr/>
          </p:nvSpPr>
          <p:spPr bwMode="auto">
            <a:xfrm>
              <a:off x="9758363" y="-4021138"/>
              <a:ext cx="15875" cy="3175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" name="Freeform 1045"/>
            <p:cNvSpPr>
              <a:spLocks/>
            </p:cNvSpPr>
            <p:nvPr/>
          </p:nvSpPr>
          <p:spPr bwMode="auto">
            <a:xfrm>
              <a:off x="10225088" y="-4014788"/>
              <a:ext cx="15875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" name="Freeform 1046"/>
            <p:cNvSpPr>
              <a:spLocks/>
            </p:cNvSpPr>
            <p:nvPr/>
          </p:nvSpPr>
          <p:spPr bwMode="auto">
            <a:xfrm>
              <a:off x="10177463" y="-4014788"/>
              <a:ext cx="15875" cy="3175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" name="Freeform 1047"/>
            <p:cNvSpPr>
              <a:spLocks/>
            </p:cNvSpPr>
            <p:nvPr/>
          </p:nvSpPr>
          <p:spPr bwMode="auto">
            <a:xfrm>
              <a:off x="9434513" y="-4027488"/>
              <a:ext cx="41275" cy="69850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" name="Freeform 1048"/>
            <p:cNvSpPr>
              <a:spLocks/>
            </p:cNvSpPr>
            <p:nvPr/>
          </p:nvSpPr>
          <p:spPr bwMode="auto">
            <a:xfrm>
              <a:off x="10117138" y="-4024313"/>
              <a:ext cx="28575" cy="47625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" name="Freeform 1049"/>
            <p:cNvSpPr>
              <a:spLocks noEditPoints="1"/>
            </p:cNvSpPr>
            <p:nvPr/>
          </p:nvSpPr>
          <p:spPr bwMode="auto">
            <a:xfrm>
              <a:off x="10164763" y="-4024313"/>
              <a:ext cx="41275" cy="4762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" name="Freeform 1050"/>
            <p:cNvSpPr>
              <a:spLocks noEditPoints="1"/>
            </p:cNvSpPr>
            <p:nvPr/>
          </p:nvSpPr>
          <p:spPr bwMode="auto">
            <a:xfrm>
              <a:off x="10212388" y="-4024313"/>
              <a:ext cx="41275" cy="47625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" name="Rectangle 1051"/>
            <p:cNvSpPr>
              <a:spLocks noChangeArrowheads="1"/>
            </p:cNvSpPr>
            <p:nvPr/>
          </p:nvSpPr>
          <p:spPr bwMode="auto">
            <a:xfrm>
              <a:off x="10263188" y="-3998913"/>
              <a:ext cx="25400" cy="95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" name="Freeform 1052"/>
            <p:cNvSpPr>
              <a:spLocks/>
            </p:cNvSpPr>
            <p:nvPr/>
          </p:nvSpPr>
          <p:spPr bwMode="auto">
            <a:xfrm>
              <a:off x="8780463" y="-4024313"/>
              <a:ext cx="44450" cy="47625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" name="Freeform 1053"/>
            <p:cNvSpPr>
              <a:spLocks/>
            </p:cNvSpPr>
            <p:nvPr/>
          </p:nvSpPr>
          <p:spPr bwMode="auto">
            <a:xfrm>
              <a:off x="8834438" y="-4024313"/>
              <a:ext cx="63500" cy="476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2" name="Rectangle 1054"/>
            <p:cNvSpPr>
              <a:spLocks noChangeArrowheads="1"/>
            </p:cNvSpPr>
            <p:nvPr/>
          </p:nvSpPr>
          <p:spPr bwMode="auto">
            <a:xfrm>
              <a:off x="8755063" y="-4024313"/>
              <a:ext cx="12700" cy="476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3" name="Freeform 1055"/>
            <p:cNvSpPr>
              <a:spLocks/>
            </p:cNvSpPr>
            <p:nvPr/>
          </p:nvSpPr>
          <p:spPr bwMode="auto">
            <a:xfrm>
              <a:off x="8701088" y="-4024313"/>
              <a:ext cx="44450" cy="47625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4" name="Freeform 1056"/>
            <p:cNvSpPr>
              <a:spLocks/>
            </p:cNvSpPr>
            <p:nvPr/>
          </p:nvSpPr>
          <p:spPr bwMode="auto">
            <a:xfrm>
              <a:off x="9898063" y="-4030663"/>
              <a:ext cx="25400" cy="47625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5" name="Freeform 1057"/>
            <p:cNvSpPr>
              <a:spLocks noEditPoints="1"/>
            </p:cNvSpPr>
            <p:nvPr/>
          </p:nvSpPr>
          <p:spPr bwMode="auto">
            <a:xfrm>
              <a:off x="9745663" y="-4030663"/>
              <a:ext cx="41275" cy="4762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6" name="Freeform 1058"/>
            <p:cNvSpPr>
              <a:spLocks/>
            </p:cNvSpPr>
            <p:nvPr/>
          </p:nvSpPr>
          <p:spPr bwMode="auto">
            <a:xfrm>
              <a:off x="9844088" y="-4027488"/>
              <a:ext cx="44450" cy="44450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7" name="Freeform 1059"/>
            <p:cNvSpPr>
              <a:spLocks/>
            </p:cNvSpPr>
            <p:nvPr/>
          </p:nvSpPr>
          <p:spPr bwMode="auto">
            <a:xfrm>
              <a:off x="9793288" y="-4030663"/>
              <a:ext cx="41275" cy="47625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8" name="Freeform 1060"/>
            <p:cNvSpPr>
              <a:spLocks/>
            </p:cNvSpPr>
            <p:nvPr/>
          </p:nvSpPr>
          <p:spPr bwMode="auto">
            <a:xfrm>
              <a:off x="8961438" y="-1744663"/>
              <a:ext cx="82550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9" name="Freeform 1061"/>
            <p:cNvSpPr>
              <a:spLocks/>
            </p:cNvSpPr>
            <p:nvPr/>
          </p:nvSpPr>
          <p:spPr bwMode="auto">
            <a:xfrm>
              <a:off x="9024938" y="-1779588"/>
              <a:ext cx="31750" cy="47625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60" name="Freeform 1062"/>
            <p:cNvSpPr>
              <a:spLocks/>
            </p:cNvSpPr>
            <p:nvPr/>
          </p:nvSpPr>
          <p:spPr bwMode="auto">
            <a:xfrm>
              <a:off x="8199438" y="-1779588"/>
              <a:ext cx="38100" cy="69850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61" name="Freeform 1063"/>
            <p:cNvSpPr>
              <a:spLocks/>
            </p:cNvSpPr>
            <p:nvPr/>
          </p:nvSpPr>
          <p:spPr bwMode="auto">
            <a:xfrm>
              <a:off x="8345488" y="-1776413"/>
              <a:ext cx="952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62" name="Freeform 1064"/>
            <p:cNvSpPr>
              <a:spLocks/>
            </p:cNvSpPr>
            <p:nvPr/>
          </p:nvSpPr>
          <p:spPr bwMode="auto">
            <a:xfrm>
              <a:off x="8456613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63" name="Freeform 1065"/>
            <p:cNvSpPr>
              <a:spLocks/>
            </p:cNvSpPr>
            <p:nvPr/>
          </p:nvSpPr>
          <p:spPr bwMode="auto">
            <a:xfrm>
              <a:off x="8494713" y="-1776413"/>
              <a:ext cx="57150" cy="69850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64" name="Freeform 1066"/>
            <p:cNvSpPr>
              <a:spLocks/>
            </p:cNvSpPr>
            <p:nvPr/>
          </p:nvSpPr>
          <p:spPr bwMode="auto">
            <a:xfrm>
              <a:off x="8567738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65" name="Freeform 1067"/>
            <p:cNvSpPr>
              <a:spLocks/>
            </p:cNvSpPr>
            <p:nvPr/>
          </p:nvSpPr>
          <p:spPr bwMode="auto">
            <a:xfrm>
              <a:off x="8624888" y="-1776413"/>
              <a:ext cx="73025" cy="6985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66" name="Freeform 1068"/>
            <p:cNvSpPr>
              <a:spLocks/>
            </p:cNvSpPr>
            <p:nvPr/>
          </p:nvSpPr>
          <p:spPr bwMode="auto">
            <a:xfrm>
              <a:off x="8605838" y="-1776413"/>
              <a:ext cx="190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67" name="Freeform 1069"/>
            <p:cNvSpPr>
              <a:spLocks/>
            </p:cNvSpPr>
            <p:nvPr/>
          </p:nvSpPr>
          <p:spPr bwMode="auto">
            <a:xfrm>
              <a:off x="8716963" y="-1776413"/>
              <a:ext cx="1905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68" name="Freeform 1070"/>
            <p:cNvSpPr>
              <a:spLocks/>
            </p:cNvSpPr>
            <p:nvPr/>
          </p:nvSpPr>
          <p:spPr bwMode="auto">
            <a:xfrm>
              <a:off x="87518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69" name="Freeform 1071"/>
            <p:cNvSpPr>
              <a:spLocks/>
            </p:cNvSpPr>
            <p:nvPr/>
          </p:nvSpPr>
          <p:spPr bwMode="auto">
            <a:xfrm>
              <a:off x="87899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0" name="Freeform 1072"/>
            <p:cNvSpPr>
              <a:spLocks/>
            </p:cNvSpPr>
            <p:nvPr/>
          </p:nvSpPr>
          <p:spPr bwMode="auto">
            <a:xfrm>
              <a:off x="8828088" y="-1776413"/>
              <a:ext cx="190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1" name="Freeform 1073"/>
            <p:cNvSpPr>
              <a:spLocks/>
            </p:cNvSpPr>
            <p:nvPr/>
          </p:nvSpPr>
          <p:spPr bwMode="auto">
            <a:xfrm>
              <a:off x="8863013" y="-1776413"/>
              <a:ext cx="57150" cy="698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2" name="Freeform 1075"/>
            <p:cNvSpPr>
              <a:spLocks/>
            </p:cNvSpPr>
            <p:nvPr/>
          </p:nvSpPr>
          <p:spPr bwMode="auto">
            <a:xfrm>
              <a:off x="8285163" y="-3697288"/>
              <a:ext cx="2419350" cy="1654175"/>
            </a:xfrm>
            <a:custGeom>
              <a:avLst/>
              <a:gdLst/>
              <a:ahLst/>
              <a:cxnLst>
                <a:cxn ang="0">
                  <a:pos x="1524" y="1020"/>
                </a:cxn>
                <a:cxn ang="0">
                  <a:pos x="1524" y="1032"/>
                </a:cxn>
                <a:cxn ang="0">
                  <a:pos x="1524" y="1032"/>
                </a:cxn>
                <a:cxn ang="0">
                  <a:pos x="1524" y="1036"/>
                </a:cxn>
                <a:cxn ang="0">
                  <a:pos x="1522" y="1040"/>
                </a:cxn>
                <a:cxn ang="0">
                  <a:pos x="1518" y="1042"/>
                </a:cxn>
                <a:cxn ang="0">
                  <a:pos x="1514" y="1042"/>
                </a:cxn>
                <a:cxn ang="0">
                  <a:pos x="8" y="1042"/>
                </a:cxn>
                <a:cxn ang="0">
                  <a:pos x="8" y="1042"/>
                </a:cxn>
                <a:cxn ang="0">
                  <a:pos x="6" y="1042"/>
                </a:cxn>
                <a:cxn ang="0">
                  <a:pos x="2" y="1040"/>
                </a:cxn>
                <a:cxn ang="0">
                  <a:pos x="0" y="1036"/>
                </a:cxn>
                <a:cxn ang="0">
                  <a:pos x="0" y="1032"/>
                </a:cxn>
                <a:cxn ang="0">
                  <a:pos x="0" y="102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514" y="0"/>
                </a:cxn>
                <a:cxn ang="0">
                  <a:pos x="1514" y="0"/>
                </a:cxn>
                <a:cxn ang="0">
                  <a:pos x="1518" y="0"/>
                </a:cxn>
                <a:cxn ang="0">
                  <a:pos x="1522" y="4"/>
                </a:cxn>
                <a:cxn ang="0">
                  <a:pos x="1522" y="4"/>
                </a:cxn>
                <a:cxn ang="0">
                  <a:pos x="1524" y="6"/>
                </a:cxn>
                <a:cxn ang="0">
                  <a:pos x="1524" y="10"/>
                </a:cxn>
                <a:cxn ang="0">
                  <a:pos x="1524" y="10"/>
                </a:cxn>
                <a:cxn ang="0">
                  <a:pos x="1524" y="1020"/>
                </a:cxn>
              </a:cxnLst>
              <a:rect l="0" t="0" r="r" b="b"/>
              <a:pathLst>
                <a:path w="1524" h="1042">
                  <a:moveTo>
                    <a:pt x="1524" y="1020"/>
                  </a:moveTo>
                  <a:lnTo>
                    <a:pt x="1524" y="1032"/>
                  </a:lnTo>
                  <a:lnTo>
                    <a:pt x="1524" y="1032"/>
                  </a:lnTo>
                  <a:lnTo>
                    <a:pt x="1524" y="1036"/>
                  </a:lnTo>
                  <a:lnTo>
                    <a:pt x="1522" y="1040"/>
                  </a:lnTo>
                  <a:lnTo>
                    <a:pt x="1518" y="1042"/>
                  </a:lnTo>
                  <a:lnTo>
                    <a:pt x="1514" y="1042"/>
                  </a:lnTo>
                  <a:lnTo>
                    <a:pt x="8" y="1042"/>
                  </a:lnTo>
                  <a:lnTo>
                    <a:pt x="8" y="1042"/>
                  </a:lnTo>
                  <a:lnTo>
                    <a:pt x="6" y="1042"/>
                  </a:lnTo>
                  <a:lnTo>
                    <a:pt x="2" y="1040"/>
                  </a:lnTo>
                  <a:lnTo>
                    <a:pt x="0" y="1036"/>
                  </a:lnTo>
                  <a:lnTo>
                    <a:pt x="0" y="1032"/>
                  </a:lnTo>
                  <a:lnTo>
                    <a:pt x="0" y="10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514" y="0"/>
                  </a:lnTo>
                  <a:lnTo>
                    <a:pt x="1514" y="0"/>
                  </a:lnTo>
                  <a:lnTo>
                    <a:pt x="1518" y="0"/>
                  </a:lnTo>
                  <a:lnTo>
                    <a:pt x="1522" y="4"/>
                  </a:lnTo>
                  <a:lnTo>
                    <a:pt x="1522" y="4"/>
                  </a:lnTo>
                  <a:lnTo>
                    <a:pt x="1524" y="6"/>
                  </a:lnTo>
                  <a:lnTo>
                    <a:pt x="1524" y="10"/>
                  </a:lnTo>
                  <a:lnTo>
                    <a:pt x="1524" y="10"/>
                  </a:lnTo>
                  <a:lnTo>
                    <a:pt x="1524" y="1020"/>
                  </a:lnTo>
                  <a:close/>
                </a:path>
              </a:pathLst>
            </a:custGeom>
            <a:blipFill dpi="0" rotWithShape="1">
              <a:blip r:embed="rId9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</p:grpSp>
      <p:sp>
        <p:nvSpPr>
          <p:cNvPr id="136" name="Rektangel 762"/>
          <p:cNvSpPr>
            <a:spLocks noChangeArrowheads="1"/>
          </p:cNvSpPr>
          <p:nvPr/>
        </p:nvSpPr>
        <p:spPr bwMode="auto">
          <a:xfrm>
            <a:off x="1041886" y="2006864"/>
            <a:ext cx="1522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zh-CN" altLang="en-US" sz="1600" noProof="1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开发合作商</a:t>
            </a:r>
            <a:endParaRPr lang="en-US" altLang="zh-CN" sz="1600" noProof="1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00" name="Rektangel 762"/>
          <p:cNvSpPr>
            <a:spLocks noChangeArrowheads="1"/>
          </p:cNvSpPr>
          <p:nvPr/>
        </p:nvSpPr>
        <p:spPr bwMode="auto">
          <a:xfrm>
            <a:off x="1195498" y="3733800"/>
            <a:ext cx="1276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zh-CN" altLang="en-US" sz="1600" noProof="1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渠道伙伴</a:t>
            </a:r>
            <a:endParaRPr lang="en-US" altLang="zh-CN" sz="1600" noProof="1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pic>
        <p:nvPicPr>
          <p:cNvPr id="205" name="Picture 6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50558"/>
            <a:ext cx="1371600" cy="45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" name="Text Box 70"/>
          <p:cNvSpPr txBox="1">
            <a:spLocks noChangeArrowheads="1"/>
          </p:cNvSpPr>
          <p:nvPr/>
        </p:nvSpPr>
        <p:spPr bwMode="auto">
          <a:xfrm>
            <a:off x="1406797" y="3035733"/>
            <a:ext cx="803003" cy="24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插件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7" name="环形箭头 206"/>
          <p:cNvSpPr/>
          <p:nvPr/>
        </p:nvSpPr>
        <p:spPr>
          <a:xfrm>
            <a:off x="1119462" y="2480736"/>
            <a:ext cx="1371601" cy="1202323"/>
          </a:xfrm>
          <a:prstGeom prst="circularArrow">
            <a:avLst>
              <a:gd name="adj1" fmla="val 2704"/>
              <a:gd name="adj2" fmla="val 329210"/>
              <a:gd name="adj3" fmla="val 19495279"/>
              <a:gd name="adj4" fmla="val 12575511"/>
              <a:gd name="adj5" fmla="val 3154"/>
            </a:avLst>
          </a:prstGeom>
          <a:solidFill>
            <a:srgbClr val="D16349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ysClr val="window" lastClr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208" name="环形箭头 207"/>
          <p:cNvSpPr/>
          <p:nvPr/>
        </p:nvSpPr>
        <p:spPr>
          <a:xfrm flipV="1">
            <a:off x="1117473" y="2582037"/>
            <a:ext cx="1371601" cy="1222177"/>
          </a:xfrm>
          <a:prstGeom prst="circularArrow">
            <a:avLst>
              <a:gd name="adj1" fmla="val 2704"/>
              <a:gd name="adj2" fmla="val 329210"/>
              <a:gd name="adj3" fmla="val 19495279"/>
              <a:gd name="adj4" fmla="val 12575511"/>
              <a:gd name="adj5" fmla="val 3154"/>
            </a:avLst>
          </a:prstGeom>
          <a:solidFill>
            <a:srgbClr val="D16349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ysClr val="window" lastClr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213" name="云形 212"/>
          <p:cNvSpPr/>
          <p:nvPr/>
        </p:nvSpPr>
        <p:spPr>
          <a:xfrm>
            <a:off x="4685106" y="1108983"/>
            <a:ext cx="1182294" cy="63787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支付云</a:t>
            </a: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4" name="云形 213"/>
          <p:cNvSpPr/>
          <p:nvPr/>
        </p:nvSpPr>
        <p:spPr>
          <a:xfrm>
            <a:off x="3281093" y="1782833"/>
            <a:ext cx="1156704" cy="53191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协同云</a:t>
            </a: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7" name="圆角矩形 216"/>
          <p:cNvSpPr/>
          <p:nvPr/>
        </p:nvSpPr>
        <p:spPr>
          <a:xfrm>
            <a:off x="3355973" y="4885592"/>
            <a:ext cx="1068614" cy="362157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219" name="TextBox 5"/>
          <p:cNvSpPr>
            <a:spLocks noChangeArrowheads="1"/>
          </p:cNvSpPr>
          <p:nvPr/>
        </p:nvSpPr>
        <p:spPr bwMode="auto">
          <a:xfrm>
            <a:off x="3318861" y="4454770"/>
            <a:ext cx="1105718" cy="3813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5400000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ea typeface="微软雅黑" pitchFamily="34" charset="-122"/>
              </a:rPr>
              <a:t>财务管理</a:t>
            </a:r>
            <a:endParaRPr lang="zh-CN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318861" y="4824047"/>
            <a:ext cx="110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总账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报表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出纳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普及账表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1" name="圆角矩形 220"/>
          <p:cNvSpPr/>
          <p:nvPr/>
        </p:nvSpPr>
        <p:spPr>
          <a:xfrm>
            <a:off x="3228399" y="4331677"/>
            <a:ext cx="1267401" cy="1162714"/>
          </a:xfrm>
          <a:prstGeom prst="roundRect">
            <a:avLst/>
          </a:prstGeom>
          <a:noFill/>
          <a:ln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圆角矩形 221"/>
          <p:cNvSpPr/>
          <p:nvPr/>
        </p:nvSpPr>
        <p:spPr>
          <a:xfrm>
            <a:off x="4759920" y="4897902"/>
            <a:ext cx="1068614" cy="362157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223" name="TextBox 5"/>
          <p:cNvSpPr>
            <a:spLocks noChangeArrowheads="1"/>
          </p:cNvSpPr>
          <p:nvPr/>
        </p:nvSpPr>
        <p:spPr bwMode="auto">
          <a:xfrm>
            <a:off x="4722807" y="4467078"/>
            <a:ext cx="1105718" cy="3813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5400000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ea typeface="微软雅黑" pitchFamily="34" charset="-122"/>
              </a:rPr>
              <a:t>业务管理</a:t>
            </a:r>
            <a:endParaRPr lang="zh-CN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722807" y="4836356"/>
            <a:ext cx="110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购销管理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库存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核算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普及进销存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" name="圆角矩形 224"/>
          <p:cNvSpPr/>
          <p:nvPr/>
        </p:nvSpPr>
        <p:spPr>
          <a:xfrm>
            <a:off x="3048000" y="781190"/>
            <a:ext cx="3006485" cy="1710792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圆角矩形 225"/>
          <p:cNvSpPr/>
          <p:nvPr/>
        </p:nvSpPr>
        <p:spPr>
          <a:xfrm>
            <a:off x="914400" y="4309620"/>
            <a:ext cx="1576663" cy="968227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11" y="4328236"/>
            <a:ext cx="706154" cy="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11" y="4328236"/>
            <a:ext cx="732522" cy="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0" y="4737847"/>
            <a:ext cx="653945" cy="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42" y="4752361"/>
            <a:ext cx="735517" cy="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" name="燕尾形箭头 237"/>
          <p:cNvSpPr/>
          <p:nvPr/>
        </p:nvSpPr>
        <p:spPr>
          <a:xfrm rot="5400000">
            <a:off x="7124549" y="2892701"/>
            <a:ext cx="532036" cy="320655"/>
          </a:xfrm>
          <a:prstGeom prst="notched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9" name="云形 238"/>
          <p:cNvSpPr/>
          <p:nvPr/>
        </p:nvSpPr>
        <p:spPr>
          <a:xfrm>
            <a:off x="3370997" y="1150589"/>
            <a:ext cx="1105735" cy="58190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财税云</a:t>
            </a: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2" name="Rectangle 14"/>
          <p:cNvSpPr>
            <a:spLocks noChangeArrowheads="1"/>
          </p:cNvSpPr>
          <p:nvPr/>
        </p:nvSpPr>
        <p:spPr bwMode="gray">
          <a:xfrm>
            <a:off x="6448108" y="5635330"/>
            <a:ext cx="2314892" cy="442572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24314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1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买家</a:t>
            </a:r>
            <a:endParaRPr lang="en-US" altLang="zh-CN" sz="14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3" name="云形 242"/>
          <p:cNvSpPr/>
          <p:nvPr/>
        </p:nvSpPr>
        <p:spPr>
          <a:xfrm>
            <a:off x="4590197" y="1746858"/>
            <a:ext cx="1201186" cy="56350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管理云</a:t>
            </a: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4" name="Rectangle 14"/>
          <p:cNvSpPr>
            <a:spLocks noChangeArrowheads="1"/>
          </p:cNvSpPr>
          <p:nvPr/>
        </p:nvSpPr>
        <p:spPr bwMode="gray">
          <a:xfrm>
            <a:off x="2858182" y="5635330"/>
            <a:ext cx="3466418" cy="442572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24314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企业运营平台</a:t>
            </a:r>
            <a:endParaRPr lang="en-US" altLang="zh-CN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" name="圆角矩形 244"/>
          <p:cNvSpPr/>
          <p:nvPr/>
        </p:nvSpPr>
        <p:spPr>
          <a:xfrm>
            <a:off x="4660526" y="4326735"/>
            <a:ext cx="1267401" cy="1162714"/>
          </a:xfrm>
          <a:prstGeom prst="roundRect">
            <a:avLst/>
          </a:prstGeom>
          <a:noFill/>
          <a:ln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圆角矩形 111"/>
          <p:cNvSpPr/>
          <p:nvPr/>
        </p:nvSpPr>
        <p:spPr>
          <a:xfrm>
            <a:off x="3342457" y="3658401"/>
            <a:ext cx="1068614" cy="362157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113" name="TextBox 5"/>
          <p:cNvSpPr>
            <a:spLocks noChangeArrowheads="1"/>
          </p:cNvSpPr>
          <p:nvPr/>
        </p:nvSpPr>
        <p:spPr bwMode="auto">
          <a:xfrm>
            <a:off x="3305345" y="3227579"/>
            <a:ext cx="1105718" cy="379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5400000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ea typeface="微软雅黑" pitchFamily="34" charset="-122"/>
              </a:rPr>
              <a:t>商贸管理</a:t>
            </a:r>
            <a:endParaRPr lang="zh-CN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305345" y="3596856"/>
            <a:ext cx="110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零售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会员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促销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分销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营销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5" name="圆角矩形 114"/>
          <p:cNvSpPr/>
          <p:nvPr/>
        </p:nvSpPr>
        <p:spPr>
          <a:xfrm>
            <a:off x="3214883" y="3104486"/>
            <a:ext cx="1267401" cy="1162714"/>
          </a:xfrm>
          <a:prstGeom prst="roundRect">
            <a:avLst/>
          </a:prstGeom>
          <a:noFill/>
          <a:ln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圆角矩形 115"/>
          <p:cNvSpPr/>
          <p:nvPr/>
        </p:nvSpPr>
        <p:spPr>
          <a:xfrm>
            <a:off x="4803773" y="3658401"/>
            <a:ext cx="1068614" cy="362157"/>
          </a:xfrm>
          <a:prstGeom prst="roundRect">
            <a:avLst>
              <a:gd name="adj" fmla="val 10000"/>
            </a:avLst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117" name="TextBox 5"/>
          <p:cNvSpPr>
            <a:spLocks noChangeArrowheads="1"/>
          </p:cNvSpPr>
          <p:nvPr/>
        </p:nvSpPr>
        <p:spPr bwMode="auto">
          <a:xfrm>
            <a:off x="4766661" y="3227579"/>
            <a:ext cx="1105718" cy="379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5400000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dist="23000" dir="5400000" algn="ctr" rotWithShape="0">
              <a:srgbClr val="000000">
                <a:alpha val="34998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ea typeface="微软雅黑" pitchFamily="34" charset="-122"/>
              </a:rPr>
              <a:t>生产管理</a:t>
            </a:r>
            <a:endParaRPr lang="zh-CN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766661" y="3596856"/>
            <a:ext cx="110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自制加工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委外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加工</a:t>
            </a:r>
            <a:endParaRPr lang="en-US" altLang="zh-CN" sz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成本核算</a:t>
            </a:r>
            <a:endParaRPr lang="en-US" altLang="zh-CN" sz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4676199" y="3104486"/>
            <a:ext cx="1267401" cy="1162714"/>
          </a:xfrm>
          <a:prstGeom prst="roundRect">
            <a:avLst/>
          </a:prstGeom>
          <a:noFill/>
          <a:ln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Rectangle 14"/>
          <p:cNvSpPr>
            <a:spLocks noChangeArrowheads="1"/>
          </p:cNvSpPr>
          <p:nvPr/>
        </p:nvSpPr>
        <p:spPr bwMode="gray">
          <a:xfrm>
            <a:off x="381000" y="5638800"/>
            <a:ext cx="2383024" cy="442572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24314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1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卖家</a:t>
            </a:r>
            <a:endParaRPr lang="en-US" altLang="zh-CN" sz="14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1" name="圆角矩形 120"/>
          <p:cNvSpPr/>
          <p:nvPr/>
        </p:nvSpPr>
        <p:spPr>
          <a:xfrm>
            <a:off x="3068757" y="2720896"/>
            <a:ext cx="3006485" cy="2841361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TextBox 121"/>
          <p:cNvSpPr txBox="1"/>
          <p:nvPr/>
        </p:nvSpPr>
        <p:spPr>
          <a:xfrm>
            <a:off x="4243293" y="2108537"/>
            <a:ext cx="633507" cy="1015663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Rektangel 762"/>
          <p:cNvSpPr>
            <a:spLocks noChangeArrowheads="1"/>
          </p:cNvSpPr>
          <p:nvPr/>
        </p:nvSpPr>
        <p:spPr bwMode="auto">
          <a:xfrm>
            <a:off x="3798839" y="2785646"/>
            <a:ext cx="1522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altLang="zh-CN" sz="1600" noProof="1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T+</a:t>
            </a:r>
            <a:r>
              <a:rPr lang="zh-CN" altLang="en-US" sz="1600" noProof="1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端</a:t>
            </a:r>
            <a:endParaRPr lang="en-US" altLang="zh-CN" sz="1600" noProof="1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89682" y="1182469"/>
            <a:ext cx="110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零售收银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网店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管理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err="1" smtClean="0">
                <a:latin typeface="微软雅黑" pitchFamily="34" charset="-122"/>
                <a:ea typeface="微软雅黑" pitchFamily="34" charset="-122"/>
              </a:rPr>
              <a:t>Pda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应用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89682" y="2891135"/>
            <a:ext cx="1105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个性化报表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***（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开发者大会的选中应用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0" y="4535269"/>
            <a:ext cx="1258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阿里价格监测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淘宝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拍拍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接口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斑马条码机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接口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dirty="0" err="1" smtClean="0">
                <a:latin typeface="微软雅黑" pitchFamily="34" charset="-122"/>
                <a:ea typeface="微软雅黑" pitchFamily="34" charset="-122"/>
              </a:rPr>
              <a:t>Pda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接口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7" name="Rektangel 762"/>
          <p:cNvSpPr>
            <a:spLocks noChangeArrowheads="1"/>
          </p:cNvSpPr>
          <p:nvPr/>
        </p:nvSpPr>
        <p:spPr bwMode="auto">
          <a:xfrm>
            <a:off x="1068387" y="5320172"/>
            <a:ext cx="1522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zh-CN" altLang="en-US" sz="1600" noProof="1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业务合作商</a:t>
            </a:r>
            <a:endParaRPr lang="en-US" altLang="zh-CN" sz="1600" noProof="1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33" name="Rektangel 762"/>
          <p:cNvSpPr>
            <a:spLocks noChangeArrowheads="1"/>
          </p:cNvSpPr>
          <p:nvPr/>
        </p:nvSpPr>
        <p:spPr bwMode="auto">
          <a:xfrm>
            <a:off x="6790590" y="2091264"/>
            <a:ext cx="1276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zh-CN" altLang="en-US" sz="1600" noProof="1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渠道伙伴</a:t>
            </a:r>
            <a:endParaRPr lang="en-US" altLang="zh-CN" sz="1600" noProof="1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34" name="环形箭头 133"/>
          <p:cNvSpPr/>
          <p:nvPr/>
        </p:nvSpPr>
        <p:spPr>
          <a:xfrm>
            <a:off x="6714554" y="838200"/>
            <a:ext cx="1371601" cy="1202323"/>
          </a:xfrm>
          <a:prstGeom prst="circularArrow">
            <a:avLst>
              <a:gd name="adj1" fmla="val 2704"/>
              <a:gd name="adj2" fmla="val 329210"/>
              <a:gd name="adj3" fmla="val 19495279"/>
              <a:gd name="adj4" fmla="val 12575511"/>
              <a:gd name="adj5" fmla="val 3154"/>
            </a:avLst>
          </a:prstGeom>
          <a:solidFill>
            <a:srgbClr val="D16349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ysClr val="window" lastClr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135" name="环形箭头 134"/>
          <p:cNvSpPr/>
          <p:nvPr/>
        </p:nvSpPr>
        <p:spPr>
          <a:xfrm flipV="1">
            <a:off x="6723507" y="869087"/>
            <a:ext cx="1371601" cy="1222177"/>
          </a:xfrm>
          <a:prstGeom prst="circularArrow">
            <a:avLst>
              <a:gd name="adj1" fmla="val 2704"/>
              <a:gd name="adj2" fmla="val 329210"/>
              <a:gd name="adj3" fmla="val 19495279"/>
              <a:gd name="adj4" fmla="val 12575511"/>
              <a:gd name="adj5" fmla="val 3154"/>
            </a:avLst>
          </a:prstGeom>
          <a:solidFill>
            <a:srgbClr val="D16349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ysClr val="window" lastClr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137" name="云形 136"/>
          <p:cNvSpPr/>
          <p:nvPr/>
        </p:nvSpPr>
        <p:spPr>
          <a:xfrm>
            <a:off x="3959171" y="1477821"/>
            <a:ext cx="1156704" cy="53191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服务云</a:t>
            </a: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887144" y="824805"/>
            <a:ext cx="1409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审批流、移动应用、企业社区、经销商社区、安全盾、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直通、价格监测、跑店管理、智能补货、多营销机构、票据打印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09" y="4018341"/>
            <a:ext cx="576116" cy="5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43698" y="4216207"/>
            <a:ext cx="194973" cy="47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3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50114" y="4236823"/>
            <a:ext cx="352395" cy="42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4" descr="图片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37304" y="3793122"/>
            <a:ext cx="407763" cy="305823"/>
          </a:xfrm>
          <a:prstGeom prst="rect">
            <a:avLst/>
          </a:prstGeom>
          <a:noFill/>
        </p:spPr>
      </p:pic>
      <p:pic>
        <p:nvPicPr>
          <p:cNvPr id="147" name="Picture 6" descr="联想C325 20英寸一体电脑 双核E350 500G 白色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216111" y="3691269"/>
            <a:ext cx="322197" cy="322197"/>
          </a:xfrm>
          <a:prstGeom prst="rect">
            <a:avLst/>
          </a:prstGeom>
          <a:noFill/>
        </p:spPr>
      </p:pic>
      <p:sp>
        <p:nvSpPr>
          <p:cNvPr id="153" name="TextBox 152"/>
          <p:cNvSpPr txBox="1"/>
          <p:nvPr/>
        </p:nvSpPr>
        <p:spPr>
          <a:xfrm>
            <a:off x="7431741" y="283495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分销</a:t>
            </a:r>
            <a:endParaRPr lang="zh-CN" altLang="en-US" sz="1600" b="1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4" name="环形箭头 153"/>
          <p:cNvSpPr/>
          <p:nvPr/>
        </p:nvSpPr>
        <p:spPr>
          <a:xfrm>
            <a:off x="6705600" y="3594848"/>
            <a:ext cx="1371601" cy="1202323"/>
          </a:xfrm>
          <a:prstGeom prst="circularArrow">
            <a:avLst>
              <a:gd name="adj1" fmla="val 2704"/>
              <a:gd name="adj2" fmla="val 329210"/>
              <a:gd name="adj3" fmla="val 19495279"/>
              <a:gd name="adj4" fmla="val 12575511"/>
              <a:gd name="adj5" fmla="val 3154"/>
            </a:avLst>
          </a:prstGeom>
          <a:solidFill>
            <a:srgbClr val="D16349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ysClr val="window" lastClr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155" name="环形箭头 154"/>
          <p:cNvSpPr/>
          <p:nvPr/>
        </p:nvSpPr>
        <p:spPr>
          <a:xfrm flipV="1">
            <a:off x="6714553" y="3625735"/>
            <a:ext cx="1371601" cy="1222177"/>
          </a:xfrm>
          <a:prstGeom prst="circularArrow">
            <a:avLst>
              <a:gd name="adj1" fmla="val 2704"/>
              <a:gd name="adj2" fmla="val 329210"/>
              <a:gd name="adj3" fmla="val 19495279"/>
              <a:gd name="adj4" fmla="val 12575511"/>
              <a:gd name="adj5" fmla="val 3154"/>
            </a:avLst>
          </a:prstGeom>
          <a:solidFill>
            <a:srgbClr val="D16349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ysClr val="window" lastClr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162" name="燕尾形箭头 161"/>
          <p:cNvSpPr/>
          <p:nvPr/>
        </p:nvSpPr>
        <p:spPr>
          <a:xfrm>
            <a:off x="6172200" y="1524000"/>
            <a:ext cx="532036" cy="320655"/>
          </a:xfrm>
          <a:prstGeom prst="notched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4" name="燕尾形箭头 163"/>
          <p:cNvSpPr/>
          <p:nvPr/>
        </p:nvSpPr>
        <p:spPr>
          <a:xfrm>
            <a:off x="6173564" y="4098945"/>
            <a:ext cx="532036" cy="320655"/>
          </a:xfrm>
          <a:prstGeom prst="notched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5" name="燕尾形箭头 164"/>
          <p:cNvSpPr/>
          <p:nvPr/>
        </p:nvSpPr>
        <p:spPr>
          <a:xfrm>
            <a:off x="2450183" y="1443467"/>
            <a:ext cx="532036" cy="320655"/>
          </a:xfrm>
          <a:prstGeom prst="notched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6" name="燕尾形箭头 165"/>
          <p:cNvSpPr/>
          <p:nvPr/>
        </p:nvSpPr>
        <p:spPr>
          <a:xfrm>
            <a:off x="2456318" y="3076853"/>
            <a:ext cx="532036" cy="320655"/>
          </a:xfrm>
          <a:prstGeom prst="notched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7" name="燕尾形箭头 166"/>
          <p:cNvSpPr/>
          <p:nvPr/>
        </p:nvSpPr>
        <p:spPr>
          <a:xfrm>
            <a:off x="2459933" y="4632345"/>
            <a:ext cx="532036" cy="320655"/>
          </a:xfrm>
          <a:prstGeom prst="notched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8" name="Rektangel 762"/>
          <p:cNvSpPr>
            <a:spLocks noChangeArrowheads="1"/>
          </p:cNvSpPr>
          <p:nvPr/>
        </p:nvSpPr>
        <p:spPr bwMode="auto">
          <a:xfrm>
            <a:off x="6750114" y="4876800"/>
            <a:ext cx="1276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zh-CN" altLang="en-US" sz="1600" noProof="1" smtClea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企业客户</a:t>
            </a:r>
            <a:endParaRPr lang="en-US" altLang="zh-CN" sz="1600" noProof="1">
              <a:solidFill>
                <a:srgbClr val="080808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980220" y="3810000"/>
            <a:ext cx="1258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直接获得的服务类应用包括：财税资讯、在线服务，外汇牌价、天气预报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37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</p:bldLst>
  </p:timing>
</p:sld>
</file>

<file path=ppt/theme/theme1.xml><?xml version="1.0" encoding="utf-8"?>
<a:theme xmlns:a="http://schemas.openxmlformats.org/drawingml/2006/main" name="12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黑体"/>
        <a:cs typeface="宋体"/>
      </a:majorFont>
      <a:minorFont>
        <a:latin typeface="Calibri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黑体"/>
        <a:cs typeface="宋体"/>
      </a:majorFont>
      <a:minorFont>
        <a:latin typeface="Calibri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黑体"/>
        <a:cs typeface="宋体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6_Office 主题">
  <a:themeElements>
    <a:clrScheme name="3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3399</TotalTime>
  <Words>1414</Words>
  <Application>Microsoft Office PowerPoint</Application>
  <PresentationFormat>全屏显示(4:3)</PresentationFormat>
  <Paragraphs>298</Paragraphs>
  <Slides>14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12_Office 主题</vt:lpstr>
      <vt:lpstr>4_Office 主题</vt:lpstr>
      <vt:lpstr>15_Office 主题</vt:lpstr>
      <vt:lpstr>36_Office 主题</vt:lpstr>
      <vt:lpstr>T+11.5亮点介绍</vt:lpstr>
      <vt:lpstr>亮点1—零售连锁</vt:lpstr>
      <vt:lpstr>亮点2---多网店管理</vt:lpstr>
      <vt:lpstr>亮点3---促销策略</vt:lpstr>
      <vt:lpstr>亮点4---会员管理</vt:lpstr>
      <vt:lpstr>亮点5—多级分销</vt:lpstr>
      <vt:lpstr>亮点6—资产管理</vt:lpstr>
      <vt:lpstr>亮点7—指尖上的管理</vt:lpstr>
      <vt:lpstr>亮点8---T+平台</vt:lpstr>
      <vt:lpstr>亮点9---T+与企业空间实现产业链协同</vt:lpstr>
      <vt:lpstr>亮点10---T+安全盾</vt:lpstr>
      <vt:lpstr>亮点11---T+大数据支持</vt:lpstr>
      <vt:lpstr>亮点12---生产管理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微软用户</cp:lastModifiedBy>
  <cp:revision>230</cp:revision>
  <cp:lastPrinted>1601-01-01T00:00:00Z</cp:lastPrinted>
  <dcterms:created xsi:type="dcterms:W3CDTF">2009-12-16T05:52:57Z</dcterms:created>
  <dcterms:modified xsi:type="dcterms:W3CDTF">2013-01-22T06:23:02Z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